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66" r:id="rId3"/>
    <p:sldId id="265" r:id="rId4"/>
    <p:sldId id="264" r:id="rId5"/>
    <p:sldId id="267" r:id="rId6"/>
    <p:sldId id="286" r:id="rId7"/>
    <p:sldId id="268" r:id="rId8"/>
    <p:sldId id="279" r:id="rId9"/>
    <p:sldId id="302" r:id="rId10"/>
    <p:sldId id="303" r:id="rId11"/>
    <p:sldId id="305" r:id="rId12"/>
    <p:sldId id="306" r:id="rId13"/>
    <p:sldId id="287" r:id="rId14"/>
    <p:sldId id="296" r:id="rId15"/>
    <p:sldId id="297" r:id="rId16"/>
    <p:sldId id="298" r:id="rId17"/>
    <p:sldId id="304" r:id="rId18"/>
    <p:sldId id="299" r:id="rId19"/>
    <p:sldId id="280" r:id="rId20"/>
    <p:sldId id="292" r:id="rId21"/>
    <p:sldId id="300" r:id="rId22"/>
    <p:sldId id="307" r:id="rId23"/>
    <p:sldId id="308" r:id="rId24"/>
    <p:sldId id="30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67BBCB-EC40-4775-90C1-79C84AB9D9FE}">
          <p14:sldIdLst>
            <p14:sldId id="256"/>
            <p14:sldId id="266"/>
            <p14:sldId id="265"/>
            <p14:sldId id="264"/>
            <p14:sldId id="267"/>
            <p14:sldId id="286"/>
            <p14:sldId id="268"/>
            <p14:sldId id="279"/>
            <p14:sldId id="302"/>
            <p14:sldId id="303"/>
            <p14:sldId id="305"/>
            <p14:sldId id="306"/>
            <p14:sldId id="287"/>
            <p14:sldId id="296"/>
            <p14:sldId id="297"/>
            <p14:sldId id="298"/>
            <p14:sldId id="304"/>
            <p14:sldId id="299"/>
            <p14:sldId id="280"/>
            <p14:sldId id="292"/>
            <p14:sldId id="300"/>
            <p14:sldId id="307"/>
            <p14:sldId id="308"/>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57" autoAdjust="0"/>
  </p:normalViewPr>
  <p:slideViewPr>
    <p:cSldViewPr snapToGrid="0" snapToObjects="1">
      <p:cViewPr varScale="1">
        <p:scale>
          <a:sx n="63" d="100"/>
          <a:sy n="63" d="100"/>
        </p:scale>
        <p:origin x="15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099371-6022-7E4E-ACC0-4F9EB9B9E060}" type="datetimeFigureOut">
              <a:rPr lang="en-US" smtClean="0"/>
              <a:pPr/>
              <a:t>2/19/2019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F5106-3840-374F-8B80-CC4D5158A9C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BB24D-EC0D-4C89-885A-6D37F05229EE}" type="datetimeFigureOut">
              <a:rPr lang="en-US" smtClean="0"/>
              <a:pPr/>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709BC-4761-4CAA-85C8-9E04A8921329}" type="slidenum">
              <a:rPr lang="en-US" smtClean="0"/>
              <a:pPr/>
              <a:t>‹#›</a:t>
            </a:fld>
            <a:endParaRPr lang="en-US"/>
          </a:p>
        </p:txBody>
      </p:sp>
    </p:spTree>
    <p:extLst>
      <p:ext uri="{BB962C8B-B14F-4D97-AF65-F5344CB8AC3E}">
        <p14:creationId xmlns:p14="http://schemas.microsoft.com/office/powerpoint/2010/main" val="353339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709BC-4761-4CAA-85C8-9E04A8921329}" type="slidenum">
              <a:rPr lang="en-US" smtClean="0"/>
              <a:pPr/>
              <a:t>1</a:t>
            </a:fld>
            <a:endParaRPr lang="en-US"/>
          </a:p>
        </p:txBody>
      </p:sp>
    </p:spTree>
    <p:extLst>
      <p:ext uri="{BB962C8B-B14F-4D97-AF65-F5344CB8AC3E}">
        <p14:creationId xmlns:p14="http://schemas.microsoft.com/office/powerpoint/2010/main" val="27874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2709BC-4761-4CAA-85C8-9E04A892132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2709BC-4761-4CAA-85C8-9E04A892132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2709BC-4761-4CAA-85C8-9E04A892132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2709BC-4761-4CAA-85C8-9E04A8921329}"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2709BC-4761-4CAA-85C8-9E04A8921329}"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2709BC-4761-4CAA-85C8-9E04A8921329}" type="slidenum">
              <a:rPr lang="en-US" smtClean="0"/>
              <a:pPr/>
              <a:t>22</a:t>
            </a:fld>
            <a:endParaRPr lang="en-US"/>
          </a:p>
        </p:txBody>
      </p:sp>
    </p:spTree>
    <p:extLst>
      <p:ext uri="{BB962C8B-B14F-4D97-AF65-F5344CB8AC3E}">
        <p14:creationId xmlns:p14="http://schemas.microsoft.com/office/powerpoint/2010/main" val="15052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1.xml"/><Relationship Id="rId5" Type="http://schemas.openxmlformats.org/officeDocument/2006/relationships/tags" Target="../tags/tag86.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1.xml"/><Relationship Id="rId5" Type="http://schemas.openxmlformats.org/officeDocument/2006/relationships/tags" Target="../tags/tag91.xml"/><Relationship Id="rId4" Type="http://schemas.openxmlformats.org/officeDocument/2006/relationships/tags" Target="../tags/tag9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slideMaster" Target="../slideMasters/slideMaster1.xml"/><Relationship Id="rId4" Type="http://schemas.openxmlformats.org/officeDocument/2006/relationships/tags" Target="../tags/tag34.xml"/><Relationship Id="rId9" Type="http://schemas.openxmlformats.org/officeDocument/2006/relationships/tags" Target="../tags/tag3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Master" Target="../slideMasters/slideMaster1.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slideMaster" Target="../slideMasters/slideMaster1.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lvl1pPr>
              <a:defRPr/>
            </a:lvl1pPr>
          </a:lstStyle>
          <a:p>
            <a:r>
              <a:rPr lang="en-US" dirty="0" err="1"/>
              <a:t>Gavilan</a:t>
            </a:r>
            <a:r>
              <a:rPr lang="en-US" dirty="0"/>
              <a:t> Writing Center</a:t>
            </a:r>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B203F0-4C56-4569-AD46-E946EEE0FF79}" type="slidenum">
              <a:rPr lang="en-US" smtClean="0"/>
              <a:pPr/>
              <a:t>‹#›</a:t>
            </a:fld>
            <a:endParaRPr lang="en-US"/>
          </a:p>
        </p:txBody>
      </p:sp>
      <p:cxnSp>
        <p:nvCxnSpPr>
          <p:cNvPr id="8" name="Straight Connector 7"/>
          <p:cNvCxnSpPr/>
          <p:nvPr>
            <p:custDataLst>
              <p:tags r:id="rId6"/>
            </p:custDataLst>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custDataLst>
              <p:tags r:id="rId3"/>
            </p:custDataLst>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4"/>
            </p:custDataLst>
          </p:nvPr>
        </p:nvSpPr>
        <p:spPr/>
        <p:txBody>
          <a:bodyPr/>
          <a:lstStyle/>
          <a:p>
            <a:fld id="{E173934B-FC90-4F9B-8BC7-5899EF657F86}" type="datetimeFigureOut">
              <a:rPr lang="en-US" smtClean="0"/>
              <a:pPr/>
              <a:t>2/19/2019</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37B203F0-4C56-4569-AD46-E946EEE0FF79}" type="slidenum">
              <a:rPr lang="en-US" smtClean="0"/>
              <a:pPr/>
              <a:t>‹#›</a:t>
            </a:fld>
            <a:endParaRPr lang="en-US"/>
          </a:p>
        </p:txBody>
      </p:sp>
      <p:cxnSp>
        <p:nvCxnSpPr>
          <p:cNvPr id="9" name="Straight Connector 8"/>
          <p:cNvCxnSpPr/>
          <p:nvPr>
            <p:custDataLst>
              <p:tags r:id="rId7"/>
            </p:custDataLst>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custDataLst>
              <p:tags r:id="rId2"/>
            </p:custDataLst>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custDataLst>
              <p:tags r:id="rId3"/>
            </p:custDataLst>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4"/>
            </p:custDataLst>
          </p:nvPr>
        </p:nvSpPr>
        <p:spPr/>
        <p:txBody>
          <a:bodyPr/>
          <a:lstStyle/>
          <a:p>
            <a:fld id="{E173934B-FC90-4F9B-8BC7-5899EF657F86}" type="datetimeFigureOut">
              <a:rPr lang="en-US" smtClean="0"/>
              <a:pPr/>
              <a:t>2/19/2019</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37B203F0-4C56-4569-AD46-E946EEE0FF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Vertical Text Placeholder 2"/>
          <p:cNvSpPr>
            <a:spLocks noGrp="1"/>
          </p:cNvSpPr>
          <p:nvPr>
            <p:ph type="body" orient="vert" idx="1"/>
            <p:custDataLst>
              <p:tags r:id="rId2"/>
            </p:custDataLst>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E173934B-FC90-4F9B-8BC7-5899EF657F86}" type="datetimeFigureOut">
              <a:rPr lang="en-US" smtClean="0"/>
              <a:pPr/>
              <a:t>2/19/2019</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B203F0-4C56-4569-AD46-E946EEE0FF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3"/>
            </p:custDataLst>
          </p:nvPr>
        </p:nvSpPr>
        <p:spPr/>
        <p:txBody>
          <a:bodyPr/>
          <a:lstStyle/>
          <a:p>
            <a:fld id="{E173934B-FC90-4F9B-8BC7-5899EF657F86}" type="datetimeFigureOut">
              <a:rPr lang="en-US" smtClean="0"/>
              <a:pPr/>
              <a:t>2/19/2019</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B203F0-4C56-4569-AD46-E946EEE0FF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E173934B-FC90-4F9B-8BC7-5899EF657F86}" type="datetimeFigureOut">
              <a:rPr lang="en-US" smtClean="0"/>
              <a:pPr/>
              <a:t>2/19/2019</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B203F0-4C56-4569-AD46-E946EEE0FF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custDataLst>
              <p:tags r:id="rId2"/>
            </p:custDataLst>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3"/>
            </p:custDataLst>
          </p:nvPr>
        </p:nvSpPr>
        <p:spPr/>
        <p:txBody>
          <a:bodyPr/>
          <a:lstStyle/>
          <a:p>
            <a:fld id="{E173934B-FC90-4F9B-8BC7-5899EF657F86}" type="datetimeFigureOut">
              <a:rPr lang="en-US" smtClean="0"/>
              <a:pPr/>
              <a:t>2/19/2019</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7B203F0-4C56-4569-AD46-E946EEE0FF79}" type="slidenum">
              <a:rPr lang="en-US" smtClean="0"/>
              <a:pPr/>
              <a:t>‹#›</a:t>
            </a:fld>
            <a:endParaRPr lang="en-US"/>
          </a:p>
        </p:txBody>
      </p:sp>
      <p:cxnSp>
        <p:nvCxnSpPr>
          <p:cNvPr id="7" name="Straight Connector 6"/>
          <p:cNvCxnSpPr/>
          <p:nvPr>
            <p:custDataLst>
              <p:tags r:id="rId6"/>
            </p:custDataLst>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custDataLst>
              <p:tags r:id="rId3"/>
            </p:custDataLst>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custDataLst>
              <p:tags r:id="rId4"/>
            </p:custDataLst>
          </p:nvPr>
        </p:nvSpPr>
        <p:spPr/>
        <p:txBody>
          <a:bodyPr/>
          <a:lstStyle/>
          <a:p>
            <a:fld id="{E173934B-FC90-4F9B-8BC7-5899EF657F86}" type="datetimeFigureOut">
              <a:rPr lang="en-US" smtClean="0"/>
              <a:pPr/>
              <a:t>2/19/2019</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37B203F0-4C56-4569-AD46-E946EEE0FF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custDataLst>
              <p:tags r:id="rId2"/>
            </p:custDataLst>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custDataLst>
              <p:tags r:id="rId3"/>
            </p:custDataLst>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custDataLst>
              <p:tags r:id="rId4"/>
            </p:custDataLst>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custDataLst>
              <p:tags r:id="rId5"/>
            </p:custDataLst>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custDataLst>
              <p:tags r:id="rId6"/>
            </p:custDataLst>
          </p:nvPr>
        </p:nvSpPr>
        <p:spPr/>
        <p:txBody>
          <a:bodyPr/>
          <a:lstStyle/>
          <a:p>
            <a:r>
              <a:rPr lang="en-US" dirty="0" err="1"/>
              <a:t>Gavilan</a:t>
            </a:r>
            <a:r>
              <a:rPr lang="en-US" dirty="0"/>
              <a:t> Writing Center</a:t>
            </a:r>
          </a:p>
        </p:txBody>
      </p:sp>
      <p:sp>
        <p:nvSpPr>
          <p:cNvPr id="8" name="Footer Placeholder 7"/>
          <p:cNvSpPr>
            <a:spLocks noGrp="1"/>
          </p:cNvSpPr>
          <p:nvPr>
            <p:ph type="ftr" sz="quarter" idx="11"/>
            <p:custDataLst>
              <p:tags r:id="rId7"/>
            </p:custDataLst>
          </p:nvPr>
        </p:nvSpPr>
        <p:spPr/>
        <p:txBody>
          <a:bodyPr/>
          <a:lstStyle/>
          <a:p>
            <a:endParaRPr lang="en-US"/>
          </a:p>
        </p:txBody>
      </p:sp>
      <p:sp>
        <p:nvSpPr>
          <p:cNvPr id="9" name="Slide Number Placeholder 8"/>
          <p:cNvSpPr>
            <a:spLocks noGrp="1"/>
          </p:cNvSpPr>
          <p:nvPr>
            <p:ph type="sldNum" sz="quarter" idx="12"/>
            <p:custDataLst>
              <p:tags r:id="rId8"/>
            </p:custDataLst>
          </p:nvPr>
        </p:nvSpPr>
        <p:spPr/>
        <p:txBody>
          <a:bodyPr/>
          <a:lstStyle/>
          <a:p>
            <a:fld id="{37B203F0-4C56-4569-AD46-E946EEE0FF79}" type="slidenum">
              <a:rPr lang="en-US" smtClean="0"/>
              <a:pPr/>
              <a:t>‹#›</a:t>
            </a:fld>
            <a:endParaRPr lang="en-US"/>
          </a:p>
        </p:txBody>
      </p:sp>
      <p:cxnSp>
        <p:nvCxnSpPr>
          <p:cNvPr id="11" name="Straight Connector 10"/>
          <p:cNvCxnSpPr/>
          <p:nvPr>
            <p:custDataLst>
              <p:tags r:id="rId9"/>
            </p:custDataLst>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Click to edit Master title style</a:t>
            </a:r>
          </a:p>
        </p:txBody>
      </p:sp>
      <p:sp>
        <p:nvSpPr>
          <p:cNvPr id="3" name="Date Placeholder 2"/>
          <p:cNvSpPr>
            <a:spLocks noGrp="1"/>
          </p:cNvSpPr>
          <p:nvPr>
            <p:ph type="dt" sz="half" idx="10"/>
            <p:custDataLst>
              <p:tags r:id="rId2"/>
            </p:custDataLst>
          </p:nvPr>
        </p:nvSpPr>
        <p:spPr/>
        <p:txBody>
          <a:bodyPr/>
          <a:lstStyle>
            <a:lvl1pPr>
              <a:defRPr b="1">
                <a:solidFill>
                  <a:schemeClr val="bg1"/>
                </a:solidFill>
              </a:defRPr>
            </a:lvl1pPr>
          </a:lstStyle>
          <a:p>
            <a:r>
              <a:rPr lang="en-US"/>
              <a:t>Gavilan Writing Center</a:t>
            </a:r>
            <a:endParaRPr lang="en-US" dirty="0"/>
          </a:p>
        </p:txBody>
      </p:sp>
      <p:sp>
        <p:nvSpPr>
          <p:cNvPr id="4" name="Footer Placeholder 3"/>
          <p:cNvSpPr>
            <a:spLocks noGrp="1"/>
          </p:cNvSpPr>
          <p:nvPr>
            <p:ph type="ftr" sz="quarter" idx="11"/>
            <p:custDataLst>
              <p:tags r:id="rId3"/>
            </p:custDataLst>
          </p:nvPr>
        </p:nvSpPr>
        <p:spPr/>
        <p:txBody>
          <a:bodyPr/>
          <a:lstStyle/>
          <a:p>
            <a:endParaRPr lang="en-US" dirty="0"/>
          </a:p>
        </p:txBody>
      </p:sp>
      <p:sp>
        <p:nvSpPr>
          <p:cNvPr id="5" name="Slide Number Placeholder 4"/>
          <p:cNvSpPr>
            <a:spLocks noGrp="1"/>
          </p:cNvSpPr>
          <p:nvPr>
            <p:ph type="sldNum" sz="quarter" idx="12"/>
            <p:custDataLst>
              <p:tags r:id="rId4"/>
            </p:custDataLst>
          </p:nvPr>
        </p:nvSpPr>
        <p:spPr/>
        <p:txBody>
          <a:bodyPr/>
          <a:lstStyle/>
          <a:p>
            <a:fld id="{37B203F0-4C56-4569-AD46-E946EEE0FF79}" type="slidenum">
              <a:rPr lang="en-US" smtClean="0"/>
              <a:pPr/>
              <a:t>‹#›</a:t>
            </a:fld>
            <a:endParaRPr lang="en-US"/>
          </a:p>
        </p:txBody>
      </p:sp>
      <p:sp>
        <p:nvSpPr>
          <p:cNvPr id="9" name="Picture Placeholder 8"/>
          <p:cNvSpPr>
            <a:spLocks noGrp="1"/>
          </p:cNvSpPr>
          <p:nvPr>
            <p:ph type="pic" sz="quarter" idx="14"/>
            <p:custDataLst>
              <p:tags r:id="rId5"/>
            </p:custDataLst>
          </p:nvPr>
        </p:nvSpPr>
        <p:spPr>
          <a:xfrm>
            <a:off x="448056" y="2706625"/>
            <a:ext cx="2904744" cy="2370370"/>
          </a:xfrm>
        </p:spPr>
        <p:txBody>
          <a:bodyPr/>
          <a:lstStyle/>
          <a:p>
            <a:endParaRPr lang="en-US" dirty="0"/>
          </a:p>
        </p:txBody>
      </p:sp>
      <p:sp>
        <p:nvSpPr>
          <p:cNvPr id="14" name="Text Placeholder 13"/>
          <p:cNvSpPr>
            <a:spLocks noGrp="1"/>
          </p:cNvSpPr>
          <p:nvPr>
            <p:ph type="body" sz="quarter" idx="16" hasCustomPrompt="1"/>
            <p:custDataLst>
              <p:tags r:id="rId6"/>
            </p:custDataLst>
          </p:nvPr>
        </p:nvSpPr>
        <p:spPr>
          <a:xfrm>
            <a:off x="448056" y="1755775"/>
            <a:ext cx="3822192" cy="703263"/>
          </a:xfrm>
        </p:spPr>
        <p:txBody>
          <a:bodyPr/>
          <a:lstStyle>
            <a:lvl2pPr marL="0" indent="0">
              <a:buNone/>
              <a:defRPr>
                <a:solidFill>
                  <a:schemeClr val="tx2"/>
                </a:solidFill>
              </a:defRPr>
            </a:lvl2pPr>
          </a:lstStyle>
          <a:p>
            <a:pPr lvl="1"/>
            <a:r>
              <a:rPr lang="en-US" dirty="0"/>
              <a:t>Second level</a:t>
            </a:r>
          </a:p>
        </p:txBody>
      </p:sp>
      <p:sp>
        <p:nvSpPr>
          <p:cNvPr id="30" name="Picture Placeholder 8"/>
          <p:cNvSpPr>
            <a:spLocks noGrp="1"/>
          </p:cNvSpPr>
          <p:nvPr>
            <p:ph type="pic" sz="quarter" idx="24"/>
            <p:custDataLst>
              <p:tags r:id="rId7"/>
            </p:custDataLst>
          </p:nvPr>
        </p:nvSpPr>
        <p:spPr>
          <a:xfrm>
            <a:off x="1365504" y="4286462"/>
            <a:ext cx="2904744" cy="2370370"/>
          </a:xfrm>
        </p:spPr>
        <p:txBody>
          <a:bodyPr/>
          <a:lstStyle/>
          <a:p>
            <a:endParaRPr lang="en-US" dirty="0"/>
          </a:p>
        </p:txBody>
      </p:sp>
      <p:sp>
        <p:nvSpPr>
          <p:cNvPr id="31" name="Picture Placeholder 8"/>
          <p:cNvSpPr>
            <a:spLocks noGrp="1"/>
          </p:cNvSpPr>
          <p:nvPr>
            <p:ph type="pic" sz="quarter" idx="25"/>
            <p:custDataLst>
              <p:tags r:id="rId8"/>
            </p:custDataLst>
          </p:nvPr>
        </p:nvSpPr>
        <p:spPr>
          <a:xfrm>
            <a:off x="4864608" y="2734184"/>
            <a:ext cx="2904744" cy="2370370"/>
          </a:xfrm>
        </p:spPr>
        <p:txBody>
          <a:bodyPr/>
          <a:lstStyle/>
          <a:p>
            <a:endParaRPr lang="en-US" dirty="0"/>
          </a:p>
        </p:txBody>
      </p:sp>
      <p:sp>
        <p:nvSpPr>
          <p:cNvPr id="32" name="Text Placeholder 13"/>
          <p:cNvSpPr>
            <a:spLocks noGrp="1"/>
          </p:cNvSpPr>
          <p:nvPr>
            <p:ph type="body" sz="quarter" idx="26" hasCustomPrompt="1"/>
            <p:custDataLst>
              <p:tags r:id="rId9"/>
            </p:custDataLst>
          </p:nvPr>
        </p:nvSpPr>
        <p:spPr>
          <a:xfrm>
            <a:off x="4864608" y="1783334"/>
            <a:ext cx="3822192" cy="703263"/>
          </a:xfrm>
        </p:spPr>
        <p:txBody>
          <a:bodyPr/>
          <a:lstStyle>
            <a:lvl2pPr marL="0" indent="0">
              <a:buNone/>
              <a:defRPr>
                <a:solidFill>
                  <a:schemeClr val="tx2"/>
                </a:solidFill>
              </a:defRPr>
            </a:lvl2pPr>
          </a:lstStyle>
          <a:p>
            <a:pPr lvl="1"/>
            <a:r>
              <a:rPr lang="en-US" dirty="0"/>
              <a:t>Second level</a:t>
            </a:r>
          </a:p>
        </p:txBody>
      </p:sp>
      <p:sp>
        <p:nvSpPr>
          <p:cNvPr id="33" name="Picture Placeholder 8"/>
          <p:cNvSpPr>
            <a:spLocks noGrp="1"/>
          </p:cNvSpPr>
          <p:nvPr>
            <p:ph type="pic" sz="quarter" idx="27"/>
            <p:custDataLst>
              <p:tags r:id="rId10"/>
            </p:custDataLst>
          </p:nvPr>
        </p:nvSpPr>
        <p:spPr>
          <a:xfrm>
            <a:off x="5782056" y="4314021"/>
            <a:ext cx="2904744" cy="2370370"/>
          </a:xfrm>
        </p:spPr>
        <p:txBody>
          <a:bodyPr/>
          <a:lstStyle/>
          <a:p>
            <a:endParaRPr lang="en-US" dirty="0"/>
          </a:p>
        </p:txBody>
      </p:sp>
    </p:spTree>
    <p:extLst>
      <p:ext uri="{BB962C8B-B14F-4D97-AF65-F5344CB8AC3E}">
        <p14:creationId xmlns:p14="http://schemas.microsoft.com/office/powerpoint/2010/main" val="279015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Click to edit Master title style</a:t>
            </a:r>
          </a:p>
        </p:txBody>
      </p:sp>
      <p:sp>
        <p:nvSpPr>
          <p:cNvPr id="3" name="Date Placeholder 2"/>
          <p:cNvSpPr>
            <a:spLocks noGrp="1"/>
          </p:cNvSpPr>
          <p:nvPr>
            <p:ph type="dt" sz="half" idx="10"/>
            <p:custDataLst>
              <p:tags r:id="rId2"/>
            </p:custDataLst>
          </p:nvPr>
        </p:nvSpPr>
        <p:spPr/>
        <p:txBody>
          <a:bodyPr/>
          <a:lstStyle/>
          <a:p>
            <a:r>
              <a:rPr lang="en-US"/>
              <a:t>Gavilan Writing Center</a:t>
            </a:r>
            <a:endParaRPr lang="en-US" dirty="0"/>
          </a:p>
        </p:txBody>
      </p:sp>
      <p:sp>
        <p:nvSpPr>
          <p:cNvPr id="4" name="Footer Placeholder 3"/>
          <p:cNvSpPr>
            <a:spLocks noGrp="1"/>
          </p:cNvSpPr>
          <p:nvPr>
            <p:ph type="ftr" sz="quarter" idx="11"/>
            <p:custDataLst>
              <p:tags r:id="rId3"/>
            </p:custDataLst>
          </p:nvPr>
        </p:nvSpPr>
        <p:spPr/>
        <p:txBody>
          <a:bodyPr/>
          <a:lstStyle/>
          <a:p>
            <a:endParaRPr lang="en-US" dirty="0"/>
          </a:p>
        </p:txBody>
      </p:sp>
      <p:sp>
        <p:nvSpPr>
          <p:cNvPr id="5" name="Slide Number Placeholder 4"/>
          <p:cNvSpPr>
            <a:spLocks noGrp="1"/>
          </p:cNvSpPr>
          <p:nvPr>
            <p:ph type="sldNum" sz="quarter" idx="12"/>
            <p:custDataLst>
              <p:tags r:id="rId4"/>
            </p:custDataLst>
          </p:nvPr>
        </p:nvSpPr>
        <p:spPr/>
        <p:txBody>
          <a:bodyPr/>
          <a:lstStyle/>
          <a:p>
            <a:fld id="{37B203F0-4C56-4569-AD46-E946EEE0FF79}" type="slidenum">
              <a:rPr lang="en-US" smtClean="0"/>
              <a:pPr/>
              <a:t>‹#›</a:t>
            </a:fld>
            <a:endParaRPr lang="en-US"/>
          </a:p>
        </p:txBody>
      </p:sp>
      <p:sp>
        <p:nvSpPr>
          <p:cNvPr id="9" name="Picture Placeholder 8"/>
          <p:cNvSpPr>
            <a:spLocks noGrp="1"/>
          </p:cNvSpPr>
          <p:nvPr>
            <p:ph type="pic" sz="quarter" idx="14"/>
            <p:custDataLst>
              <p:tags r:id="rId5"/>
            </p:custDataLst>
          </p:nvPr>
        </p:nvSpPr>
        <p:spPr>
          <a:xfrm>
            <a:off x="457200" y="1908953"/>
            <a:ext cx="3065463" cy="2162724"/>
          </a:xfrm>
        </p:spPr>
        <p:txBody>
          <a:bodyPr/>
          <a:lstStyle/>
          <a:p>
            <a:endParaRPr lang="en-US" dirty="0"/>
          </a:p>
        </p:txBody>
      </p:sp>
      <p:sp>
        <p:nvSpPr>
          <p:cNvPr id="15" name="Picture Placeholder 8"/>
          <p:cNvSpPr>
            <a:spLocks noGrp="1"/>
          </p:cNvSpPr>
          <p:nvPr>
            <p:ph type="pic" sz="quarter" idx="15"/>
            <p:custDataLst>
              <p:tags r:id="rId6"/>
            </p:custDataLst>
          </p:nvPr>
        </p:nvSpPr>
        <p:spPr>
          <a:xfrm>
            <a:off x="1309511" y="4459861"/>
            <a:ext cx="3065463" cy="2134586"/>
          </a:xfrm>
        </p:spPr>
        <p:txBody>
          <a:bodyPr/>
          <a:lstStyle/>
          <a:p>
            <a:endParaRPr lang="en-US" dirty="0"/>
          </a:p>
        </p:txBody>
      </p:sp>
      <p:sp>
        <p:nvSpPr>
          <p:cNvPr id="16" name="Picture Placeholder 8"/>
          <p:cNvSpPr>
            <a:spLocks noGrp="1"/>
          </p:cNvSpPr>
          <p:nvPr>
            <p:ph type="pic" sz="quarter" idx="16"/>
            <p:custDataLst>
              <p:tags r:id="rId7"/>
            </p:custDataLst>
          </p:nvPr>
        </p:nvSpPr>
        <p:spPr>
          <a:xfrm>
            <a:off x="4636911" y="4459861"/>
            <a:ext cx="3065463" cy="2134586"/>
          </a:xfrm>
        </p:spPr>
        <p:txBody>
          <a:bodyPr/>
          <a:lstStyle/>
          <a:p>
            <a:endParaRPr lang="en-US" dirty="0"/>
          </a:p>
        </p:txBody>
      </p:sp>
      <p:sp>
        <p:nvSpPr>
          <p:cNvPr id="17" name="Picture Placeholder 8"/>
          <p:cNvSpPr>
            <a:spLocks noGrp="1"/>
          </p:cNvSpPr>
          <p:nvPr>
            <p:ph type="pic" sz="quarter" idx="17"/>
            <p:custDataLst>
              <p:tags r:id="rId8"/>
            </p:custDataLst>
          </p:nvPr>
        </p:nvSpPr>
        <p:spPr>
          <a:xfrm>
            <a:off x="5621867" y="1908953"/>
            <a:ext cx="3064933" cy="2148120"/>
          </a:xfrm>
        </p:spPr>
        <p:txBody>
          <a:bodyPr/>
          <a:lstStyle/>
          <a:p>
            <a:endParaRPr lang="en-US" dirty="0"/>
          </a:p>
        </p:txBody>
      </p:sp>
      <p:sp>
        <p:nvSpPr>
          <p:cNvPr id="11" name="Text Placeholder 10"/>
          <p:cNvSpPr>
            <a:spLocks noGrp="1"/>
          </p:cNvSpPr>
          <p:nvPr>
            <p:ph type="body" sz="quarter" idx="18"/>
            <p:custDataLst>
              <p:tags r:id="rId9"/>
            </p:custDataLst>
          </p:nvPr>
        </p:nvSpPr>
        <p:spPr>
          <a:xfrm>
            <a:off x="457200" y="1590182"/>
            <a:ext cx="3065463" cy="222250"/>
          </a:xfrm>
        </p:spPr>
        <p:txBody>
          <a:bodyPr>
            <a:noAutofit/>
          </a:bodyPr>
          <a:lstStyle>
            <a:lvl1pPr marL="0" indent="0" algn="ctr">
              <a:buNone/>
              <a:defRPr sz="1600">
                <a:solidFill>
                  <a:schemeClr val="accent6"/>
                </a:solidFill>
              </a:defRPr>
            </a:lvl1pPr>
            <a:lvl2pPr marL="274320" indent="0" algn="ctr">
              <a:buNone/>
              <a:defRPr sz="1400">
                <a:solidFill>
                  <a:schemeClr val="accent6"/>
                </a:solidFill>
              </a:defRPr>
            </a:lvl2pPr>
            <a:lvl3pPr marL="548640" indent="0" algn="ctr">
              <a:buNone/>
              <a:defRPr sz="1200">
                <a:solidFill>
                  <a:schemeClr val="accent6"/>
                </a:solidFill>
              </a:defRPr>
            </a:lvl3pPr>
            <a:lvl4pPr marL="822960" indent="0" algn="ctr">
              <a:buNone/>
              <a:defRPr sz="1100">
                <a:solidFill>
                  <a:schemeClr val="accent6"/>
                </a:solidFill>
              </a:defRPr>
            </a:lvl4pPr>
            <a:lvl5pPr marL="1051560" indent="0" algn="ctr">
              <a:buNone/>
              <a:defRPr sz="105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0"/>
          <p:cNvSpPr>
            <a:spLocks noGrp="1"/>
          </p:cNvSpPr>
          <p:nvPr>
            <p:ph type="body" sz="quarter" idx="19"/>
            <p:custDataLst>
              <p:tags r:id="rId10"/>
            </p:custDataLst>
          </p:nvPr>
        </p:nvSpPr>
        <p:spPr>
          <a:xfrm>
            <a:off x="1309511" y="4126486"/>
            <a:ext cx="3065463" cy="222250"/>
          </a:xfrm>
        </p:spPr>
        <p:txBody>
          <a:bodyPr>
            <a:noAutofit/>
          </a:bodyPr>
          <a:lstStyle>
            <a:lvl1pPr marL="0" indent="0" algn="ctr">
              <a:buNone/>
              <a:defRPr sz="1600">
                <a:solidFill>
                  <a:schemeClr val="accent6"/>
                </a:solidFill>
              </a:defRPr>
            </a:lvl1pPr>
            <a:lvl2pPr marL="274320" indent="0" algn="ctr">
              <a:buNone/>
              <a:defRPr sz="1400">
                <a:solidFill>
                  <a:schemeClr val="accent6"/>
                </a:solidFill>
              </a:defRPr>
            </a:lvl2pPr>
            <a:lvl3pPr marL="548640" indent="0" algn="ctr">
              <a:buNone/>
              <a:defRPr sz="1200">
                <a:solidFill>
                  <a:schemeClr val="accent6"/>
                </a:solidFill>
              </a:defRPr>
            </a:lvl3pPr>
            <a:lvl4pPr marL="822960" indent="0" algn="ctr">
              <a:buNone/>
              <a:defRPr sz="1100">
                <a:solidFill>
                  <a:schemeClr val="accent6"/>
                </a:solidFill>
              </a:defRPr>
            </a:lvl4pPr>
            <a:lvl5pPr marL="1051560" indent="0" algn="ctr">
              <a:buNone/>
              <a:defRPr sz="105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0"/>
          <p:cNvSpPr>
            <a:spLocks noGrp="1"/>
          </p:cNvSpPr>
          <p:nvPr>
            <p:ph type="body" sz="quarter" idx="20"/>
            <p:custDataLst>
              <p:tags r:id="rId11"/>
            </p:custDataLst>
          </p:nvPr>
        </p:nvSpPr>
        <p:spPr>
          <a:xfrm>
            <a:off x="4636911" y="4130764"/>
            <a:ext cx="3065463" cy="222250"/>
          </a:xfrm>
        </p:spPr>
        <p:txBody>
          <a:bodyPr>
            <a:noAutofit/>
          </a:bodyPr>
          <a:lstStyle>
            <a:lvl1pPr marL="0" indent="0" algn="ctr">
              <a:buNone/>
              <a:defRPr sz="1600">
                <a:solidFill>
                  <a:schemeClr val="accent6"/>
                </a:solidFill>
              </a:defRPr>
            </a:lvl1pPr>
            <a:lvl2pPr marL="274320" indent="0" algn="ctr">
              <a:buNone/>
              <a:defRPr sz="1400">
                <a:solidFill>
                  <a:schemeClr val="accent6"/>
                </a:solidFill>
              </a:defRPr>
            </a:lvl2pPr>
            <a:lvl3pPr marL="548640" indent="0" algn="ctr">
              <a:buNone/>
              <a:defRPr sz="1200">
                <a:solidFill>
                  <a:schemeClr val="accent6"/>
                </a:solidFill>
              </a:defRPr>
            </a:lvl3pPr>
            <a:lvl4pPr marL="822960" indent="0" algn="ctr">
              <a:buNone/>
              <a:defRPr sz="1100">
                <a:solidFill>
                  <a:schemeClr val="accent6"/>
                </a:solidFill>
              </a:defRPr>
            </a:lvl4pPr>
            <a:lvl5pPr marL="1051560" indent="0" algn="ctr">
              <a:buNone/>
              <a:defRPr sz="105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0"/>
          <p:cNvSpPr>
            <a:spLocks noGrp="1"/>
          </p:cNvSpPr>
          <p:nvPr>
            <p:ph type="body" sz="quarter" idx="21"/>
            <p:custDataLst>
              <p:tags r:id="rId12"/>
            </p:custDataLst>
          </p:nvPr>
        </p:nvSpPr>
        <p:spPr>
          <a:xfrm>
            <a:off x="5621867" y="1590182"/>
            <a:ext cx="3065463" cy="222250"/>
          </a:xfrm>
        </p:spPr>
        <p:txBody>
          <a:bodyPr>
            <a:noAutofit/>
          </a:bodyPr>
          <a:lstStyle>
            <a:lvl1pPr marL="0" indent="0" algn="ctr">
              <a:buNone/>
              <a:defRPr sz="1600">
                <a:solidFill>
                  <a:schemeClr val="accent6"/>
                </a:solidFill>
              </a:defRPr>
            </a:lvl1pPr>
            <a:lvl2pPr marL="274320" indent="0" algn="ctr">
              <a:buNone/>
              <a:defRPr sz="1400">
                <a:solidFill>
                  <a:schemeClr val="accent6"/>
                </a:solidFill>
              </a:defRPr>
            </a:lvl2pPr>
            <a:lvl3pPr marL="548640" indent="0" algn="ctr">
              <a:buNone/>
              <a:defRPr sz="1200">
                <a:solidFill>
                  <a:schemeClr val="accent6"/>
                </a:solidFill>
              </a:defRPr>
            </a:lvl3pPr>
            <a:lvl4pPr marL="822960" indent="0" algn="ctr">
              <a:buNone/>
              <a:defRPr sz="1100">
                <a:solidFill>
                  <a:schemeClr val="accent6"/>
                </a:solidFill>
              </a:defRPr>
            </a:lvl4pPr>
            <a:lvl5pPr marL="1051560" indent="0" algn="ctr">
              <a:buNone/>
              <a:defRPr sz="105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885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E173934B-FC90-4F9B-8BC7-5899EF657F86}" type="datetimeFigureOut">
              <a:rPr lang="en-US" smtClean="0"/>
              <a:pPr/>
              <a:t>2/19/2019</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37B203F0-4C56-4569-AD46-E946EEE0FF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E173934B-FC90-4F9B-8BC7-5899EF657F86}" type="datetimeFigureOut">
              <a:rPr lang="en-US" smtClean="0"/>
              <a:pPr/>
              <a:t>2/19/2019</a:t>
            </a:fld>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37B203F0-4C56-4569-AD46-E946EEE0FF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custDataLst>
              <p:tags r:id="rId15"/>
            </p:custDataLst>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custDataLst>
              <p:tags r:id="rId16"/>
            </p:custDataLst>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custDataLst>
              <p:tags r:id="rId17"/>
            </p:custDataLst>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custDataLst>
              <p:tags r:id="rId18"/>
            </p:custDataLst>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custDataLst>
              <p:tags r:id="rId19"/>
            </p:custDataLst>
          </p:nvPr>
        </p:nvSpPr>
        <p:spPr>
          <a:xfrm>
            <a:off x="457200" y="18288"/>
            <a:ext cx="2895600" cy="329184"/>
          </a:xfrm>
          <a:prstGeom prst="rect">
            <a:avLst/>
          </a:prstGeom>
        </p:spPr>
        <p:txBody>
          <a:bodyPr vert="horz" lIns="91440" tIns="45720" rIns="91440" bIns="45720" rtlCol="0" anchor="ctr"/>
          <a:lstStyle>
            <a:lvl1pPr algn="l">
              <a:defRPr sz="1200" b="1">
                <a:solidFill>
                  <a:schemeClr val="bg1"/>
                </a:solidFill>
              </a:defRPr>
            </a:lvl1pPr>
          </a:lstStyle>
          <a:p>
            <a:r>
              <a:rPr lang="en-US"/>
              <a:t>Gavilan Writing Center</a:t>
            </a:r>
            <a:endParaRPr lang="en-US" dirty="0"/>
          </a:p>
        </p:txBody>
      </p:sp>
      <p:sp>
        <p:nvSpPr>
          <p:cNvPr id="5" name="Footer Placeholder 4"/>
          <p:cNvSpPr>
            <a:spLocks noGrp="1"/>
          </p:cNvSpPr>
          <p:nvPr>
            <p:ph type="ftr" sz="quarter" idx="3"/>
            <p:custDataLst>
              <p:tags r:id="rId20"/>
            </p:custDataLst>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custDataLst>
              <p:tags r:id="rId21"/>
            </p:custDataLst>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7B203F0-4C56-4569-AD46-E946EEE0FF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4" r:id="rId6"/>
    <p:sldLayoutId id="2147483685"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sz="4000" dirty="0"/>
              <a:t>APA Style</a:t>
            </a:r>
          </a:p>
        </p:txBody>
      </p:sp>
      <p:sp>
        <p:nvSpPr>
          <p:cNvPr id="3" name="Subtitle 2"/>
          <p:cNvSpPr>
            <a:spLocks noGrp="1"/>
          </p:cNvSpPr>
          <p:nvPr>
            <p:ph type="subTitle" idx="1"/>
            <p:custDataLst>
              <p:tags r:id="rId3"/>
            </p:custDataLst>
          </p:nvPr>
        </p:nvSpPr>
        <p:spPr>
          <a:xfrm>
            <a:off x="685800" y="3505200"/>
            <a:ext cx="7848600" cy="1752600"/>
          </a:xfrm>
        </p:spPr>
        <p:txBody>
          <a:bodyPr/>
          <a:lstStyle/>
          <a:p>
            <a:r>
              <a:rPr lang="en-US" dirty="0"/>
              <a:t>In-Text Citations and Reference Lists</a:t>
            </a:r>
          </a:p>
        </p:txBody>
      </p:sp>
      <p:sp>
        <p:nvSpPr>
          <p:cNvPr id="4" name="TextBox 3"/>
          <p:cNvSpPr txBox="1"/>
          <p:nvPr/>
        </p:nvSpPr>
        <p:spPr>
          <a:xfrm>
            <a:off x="685799" y="0"/>
            <a:ext cx="4228297" cy="615553"/>
          </a:xfrm>
          <a:prstGeom prst="rect">
            <a:avLst/>
          </a:prstGeom>
          <a:noFill/>
        </p:spPr>
        <p:txBody>
          <a:bodyPr wrap="square" rtlCol="0">
            <a:spAutoFit/>
          </a:bodyPr>
          <a:lstStyle/>
          <a:p>
            <a:r>
              <a:rPr lang="en-US" sz="1600" dirty="0" err="1">
                <a:solidFill>
                  <a:schemeClr val="bg1"/>
                </a:solidFill>
              </a:rPr>
              <a:t>Gavilan</a:t>
            </a:r>
            <a:r>
              <a:rPr lang="en-US" sz="1600" dirty="0">
                <a:solidFill>
                  <a:schemeClr val="bg1"/>
                </a:solidFill>
              </a:rPr>
              <a:t> College Writing Center</a:t>
            </a:r>
          </a:p>
          <a:p>
            <a:endParaRPr lang="en-US" dirty="0"/>
          </a:p>
        </p:txBody>
      </p:sp>
    </p:spTree>
    <p:custDataLst>
      <p:tags r:id="rId1"/>
    </p:custDataLst>
    <p:extLst>
      <p:ext uri="{BB962C8B-B14F-4D97-AF65-F5344CB8AC3E}">
        <p14:creationId xmlns:p14="http://schemas.microsoft.com/office/powerpoint/2010/main" val="3182670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Citations</a:t>
            </a:r>
          </a:p>
        </p:txBody>
      </p:sp>
      <p:graphicFrame>
        <p:nvGraphicFramePr>
          <p:cNvPr id="4" name="Table 3"/>
          <p:cNvGraphicFramePr>
            <a:graphicFrameLocks noGrp="1"/>
          </p:cNvGraphicFramePr>
          <p:nvPr/>
        </p:nvGraphicFramePr>
        <p:xfrm>
          <a:off x="601032" y="1524001"/>
          <a:ext cx="8085768" cy="2799807"/>
        </p:xfrm>
        <a:graphic>
          <a:graphicData uri="http://schemas.openxmlformats.org/drawingml/2006/table">
            <a:tbl>
              <a:tblPr firstRow="1" bandRow="1">
                <a:tableStyleId>{5C22544A-7EE6-4342-B048-85BDC9FD1C3A}</a:tableStyleId>
              </a:tblPr>
              <a:tblGrid>
                <a:gridCol w="2302065">
                  <a:extLst>
                    <a:ext uri="{9D8B030D-6E8A-4147-A177-3AD203B41FA5}">
                      <a16:colId xmlns:a16="http://schemas.microsoft.com/office/drawing/2014/main" val="20000"/>
                    </a:ext>
                  </a:extLst>
                </a:gridCol>
                <a:gridCol w="2555330">
                  <a:extLst>
                    <a:ext uri="{9D8B030D-6E8A-4147-A177-3AD203B41FA5}">
                      <a16:colId xmlns:a16="http://schemas.microsoft.com/office/drawing/2014/main" val="20001"/>
                    </a:ext>
                  </a:extLst>
                </a:gridCol>
                <a:gridCol w="3228373">
                  <a:extLst>
                    <a:ext uri="{9D8B030D-6E8A-4147-A177-3AD203B41FA5}">
                      <a16:colId xmlns:a16="http://schemas.microsoft.com/office/drawing/2014/main" val="20002"/>
                    </a:ext>
                  </a:extLst>
                </a:gridCol>
              </a:tblGrid>
              <a:tr h="395671">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Basic</a:t>
                      </a:r>
                    </a:p>
                  </a:txBody>
                  <a:tcPr/>
                </a:tc>
                <a:tc>
                  <a:txBody>
                    <a:bodyPr/>
                    <a:lstStyle/>
                    <a:p>
                      <a:pPr algn="ctr"/>
                      <a:r>
                        <a:rPr lang="en-US" dirty="0"/>
                        <a:t>Author</a:t>
                      </a:r>
                      <a:r>
                        <a:rPr lang="en-US" baseline="0" dirty="0"/>
                        <a:t> Name in Sentence</a:t>
                      </a:r>
                      <a:endParaRPr lang="en-US" dirty="0"/>
                    </a:p>
                  </a:txBody>
                  <a:tcPr/>
                </a:tc>
                <a:extLst>
                  <a:ext uri="{0D108BD9-81ED-4DB2-BD59-A6C34878D82A}">
                    <a16:rowId xmlns:a16="http://schemas.microsoft.com/office/drawing/2014/main" val="10000"/>
                  </a:ext>
                </a:extLst>
              </a:tr>
              <a:tr h="1242963">
                <a:tc>
                  <a:txBody>
                    <a:bodyPr/>
                    <a:lstStyle/>
                    <a:p>
                      <a:r>
                        <a:rPr lang="en-US" dirty="0">
                          <a:solidFill>
                            <a:srgbClr val="D2533C"/>
                          </a:solidFill>
                        </a:rPr>
                        <a:t>When</a:t>
                      </a:r>
                      <a:r>
                        <a:rPr lang="en-US" baseline="0" dirty="0">
                          <a:solidFill>
                            <a:srgbClr val="D2533C"/>
                          </a:solidFill>
                        </a:rPr>
                        <a:t> you summarize or paraphrase a source</a:t>
                      </a:r>
                      <a:endParaRPr lang="en-US" dirty="0">
                        <a:solidFill>
                          <a:srgbClr val="D2533C"/>
                        </a:solidFill>
                      </a:endParaRPr>
                    </a:p>
                  </a:txBody>
                  <a:tcPr/>
                </a:tc>
                <a:tc>
                  <a:txBody>
                    <a:bodyPr/>
                    <a:lstStyle/>
                    <a:p>
                      <a:pPr lvl="0"/>
                      <a:r>
                        <a:rPr lang="en-US" sz="1800" dirty="0">
                          <a:solidFill>
                            <a:srgbClr val="D2533C"/>
                          </a:solidFill>
                        </a:rPr>
                        <a:t>(Leahy, 2007)</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Leahy (2007)</a:t>
                      </a:r>
                    </a:p>
                  </a:txBody>
                  <a:tcPr/>
                </a:tc>
                <a:extLst>
                  <a:ext uri="{0D108BD9-81ED-4DB2-BD59-A6C34878D82A}">
                    <a16:rowId xmlns:a16="http://schemas.microsoft.com/office/drawing/2014/main" val="10001"/>
                  </a:ext>
                </a:extLst>
              </a:tr>
              <a:tr h="1161173">
                <a:tc>
                  <a:txBody>
                    <a:bodyPr/>
                    <a:lstStyle/>
                    <a:p>
                      <a:r>
                        <a:rPr lang="en-US" dirty="0">
                          <a:solidFill>
                            <a:srgbClr val="D2533C"/>
                          </a:solidFill>
                        </a:rPr>
                        <a:t>When you quote a source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D2533C"/>
                          </a:solidFill>
                        </a:rPr>
                        <a:t>(Hyland, 2003, </a:t>
                      </a:r>
                      <a:r>
                        <a:rPr lang="en-US" sz="1800" dirty="0" err="1">
                          <a:solidFill>
                            <a:srgbClr val="D2533C"/>
                          </a:solidFill>
                        </a:rPr>
                        <a:t>p</a:t>
                      </a:r>
                      <a:r>
                        <a:rPr lang="en-US" sz="1800" dirty="0">
                          <a:solidFill>
                            <a:srgbClr val="D2533C"/>
                          </a:solidFill>
                        </a:rPr>
                        <a:t>. 21)</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Hyland (2003)</a:t>
                      </a:r>
                      <a:r>
                        <a:rPr lang="en-US" sz="1800" baseline="0" dirty="0"/>
                        <a:t> “…” (</a:t>
                      </a:r>
                      <a:r>
                        <a:rPr lang="en-US" sz="1800" baseline="0" dirty="0" err="1"/>
                        <a:t>p</a:t>
                      </a:r>
                      <a:r>
                        <a:rPr lang="en-US" sz="1800" baseline="0" dirty="0"/>
                        <a:t>. 21)</a:t>
                      </a:r>
                      <a:endParaRPr lang="en-US" sz="18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DE6D-1958-4ED8-8833-936016BFD64F}"/>
              </a:ext>
            </a:extLst>
          </p:cNvPr>
          <p:cNvSpPr>
            <a:spLocks noGrp="1"/>
          </p:cNvSpPr>
          <p:nvPr>
            <p:ph type="title"/>
          </p:nvPr>
        </p:nvSpPr>
        <p:spPr/>
        <p:txBody>
          <a:bodyPr/>
          <a:lstStyle/>
          <a:p>
            <a:r>
              <a:rPr lang="en-US" dirty="0"/>
              <a:t>Paraphrasing </a:t>
            </a:r>
          </a:p>
        </p:txBody>
      </p:sp>
      <p:sp>
        <p:nvSpPr>
          <p:cNvPr id="7" name="Content Placeholder 6">
            <a:extLst>
              <a:ext uri="{FF2B5EF4-FFF2-40B4-BE49-F238E27FC236}">
                <a16:creationId xmlns:a16="http://schemas.microsoft.com/office/drawing/2014/main" id="{97D53EAE-A400-423C-921B-756C7087BB11}"/>
              </a:ext>
            </a:extLst>
          </p:cNvPr>
          <p:cNvSpPr>
            <a:spLocks noGrp="1"/>
          </p:cNvSpPr>
          <p:nvPr>
            <p:ph idx="1"/>
          </p:nvPr>
        </p:nvSpPr>
        <p:spPr/>
        <p:txBody>
          <a:bodyPr/>
          <a:lstStyle/>
          <a:p>
            <a:r>
              <a:rPr lang="en-US" dirty="0"/>
              <a:t>Paraphrasing means to tell something in your own words without changing the meaning.</a:t>
            </a:r>
          </a:p>
          <a:p>
            <a:pPr marL="0" indent="0">
              <a:buNone/>
            </a:pPr>
            <a:endParaRPr lang="en-US" dirty="0"/>
          </a:p>
          <a:p>
            <a:pPr marL="0" indent="0">
              <a:buNone/>
            </a:pPr>
            <a:r>
              <a:rPr lang="en-US" dirty="0"/>
              <a:t>Example: </a:t>
            </a:r>
          </a:p>
          <a:p>
            <a:pPr marL="0" indent="0">
              <a:buNone/>
            </a:pPr>
            <a:endParaRPr lang="en-US" dirty="0"/>
          </a:p>
          <a:p>
            <a:pPr marL="0" indent="0">
              <a:buNone/>
            </a:pPr>
            <a:r>
              <a:rPr lang="en-US" dirty="0"/>
              <a:t>Children that have suffered with the disease of asthma, cystic fibrosis and other chronic pulmonary diseases, are now able to wear respiratory monitors to track the rate and volume of their breath. (University of California-Irvine,2019).</a:t>
            </a:r>
          </a:p>
          <a:p>
            <a:pPr marL="0" indent="0">
              <a:buNone/>
            </a:pPr>
            <a:r>
              <a:rPr lang="en-US" dirty="0"/>
              <a:t> </a:t>
            </a:r>
          </a:p>
        </p:txBody>
      </p:sp>
      <p:pic>
        <p:nvPicPr>
          <p:cNvPr id="8" name="Picture 7">
            <a:extLst>
              <a:ext uri="{FF2B5EF4-FFF2-40B4-BE49-F238E27FC236}">
                <a16:creationId xmlns:a16="http://schemas.microsoft.com/office/drawing/2014/main" id="{5DD16D84-077D-4FC6-9C2C-EA4E04C4255B}"/>
              </a:ext>
            </a:extLst>
          </p:cNvPr>
          <p:cNvPicPr>
            <a:picLocks noChangeAspect="1"/>
          </p:cNvPicPr>
          <p:nvPr/>
        </p:nvPicPr>
        <p:blipFill>
          <a:blip r:embed="rId2"/>
          <a:stretch>
            <a:fillRect/>
          </a:stretch>
        </p:blipFill>
        <p:spPr>
          <a:xfrm>
            <a:off x="457200" y="1524000"/>
            <a:ext cx="6324600" cy="4556760"/>
          </a:xfrm>
          <a:prstGeom prst="rect">
            <a:avLst/>
          </a:prstGeom>
        </p:spPr>
      </p:pic>
    </p:spTree>
    <p:extLst>
      <p:ext uri="{BB962C8B-B14F-4D97-AF65-F5344CB8AC3E}">
        <p14:creationId xmlns:p14="http://schemas.microsoft.com/office/powerpoint/2010/main" val="35277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F8FE-777C-49BF-B68E-8575190C65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CB6375-34A2-4683-A14D-051BA61F2797}"/>
              </a:ext>
            </a:extLst>
          </p:cNvPr>
          <p:cNvSpPr>
            <a:spLocks noGrp="1"/>
          </p:cNvSpPr>
          <p:nvPr>
            <p:ph idx="1"/>
          </p:nvPr>
        </p:nvSpPr>
        <p:spPr/>
        <p:txBody>
          <a:bodyPr/>
          <a:lstStyle/>
          <a:p>
            <a:pPr marL="0" indent="0">
              <a:buNone/>
            </a:pPr>
            <a:endParaRPr lang="en-US" dirty="0"/>
          </a:p>
          <a:p>
            <a:pPr marL="0" indent="0">
              <a:buNone/>
            </a:pPr>
            <a:r>
              <a:rPr lang="en-US" dirty="0"/>
              <a:t>According to Vo (2019), “when creating electrical fences, it is important to ensure the engineering process design is effective”(p.22).</a:t>
            </a:r>
          </a:p>
          <a:p>
            <a:pPr marL="0" indent="0">
              <a:buNone/>
            </a:pPr>
            <a:endParaRPr lang="en-US" dirty="0"/>
          </a:p>
          <a:p>
            <a:pPr marL="0" indent="0">
              <a:buNone/>
            </a:pPr>
            <a:r>
              <a:rPr lang="en-US" dirty="0"/>
              <a:t>Is the a direct quote or paraphrase?</a:t>
            </a:r>
          </a:p>
          <a:p>
            <a:pPr marL="0" indent="0">
              <a:buNone/>
            </a:pPr>
            <a:endParaRPr lang="en-US" dirty="0"/>
          </a:p>
          <a:p>
            <a:pPr marL="0" indent="0">
              <a:buNone/>
            </a:pPr>
            <a:r>
              <a:rPr lang="en-US" b="1" i="1" dirty="0"/>
              <a:t>Direct Quote</a:t>
            </a:r>
          </a:p>
        </p:txBody>
      </p:sp>
      <p:pic>
        <p:nvPicPr>
          <p:cNvPr id="4" name="Picture 3">
            <a:extLst>
              <a:ext uri="{FF2B5EF4-FFF2-40B4-BE49-F238E27FC236}">
                <a16:creationId xmlns:a16="http://schemas.microsoft.com/office/drawing/2014/main" id="{183FFCE1-F322-41C1-8498-497B1A3B1764}"/>
              </a:ext>
            </a:extLst>
          </p:cNvPr>
          <p:cNvPicPr>
            <a:picLocks noChangeAspect="1"/>
          </p:cNvPicPr>
          <p:nvPr/>
        </p:nvPicPr>
        <p:blipFill>
          <a:blip r:embed="rId2"/>
          <a:stretch>
            <a:fillRect/>
          </a:stretch>
        </p:blipFill>
        <p:spPr>
          <a:xfrm>
            <a:off x="5532120" y="3215640"/>
            <a:ext cx="3444240" cy="3444240"/>
          </a:xfrm>
          <a:prstGeom prst="rect">
            <a:avLst/>
          </a:prstGeom>
        </p:spPr>
      </p:pic>
    </p:spTree>
    <p:extLst>
      <p:ext uri="{BB962C8B-B14F-4D97-AF65-F5344CB8AC3E}">
        <p14:creationId xmlns:p14="http://schemas.microsoft.com/office/powerpoint/2010/main" val="83557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normAutofit fontScale="92500" lnSpcReduction="10000"/>
          </a:bodyPr>
          <a:lstStyle/>
          <a:p>
            <a:pPr>
              <a:buNone/>
            </a:pPr>
            <a:r>
              <a:rPr lang="en-US" sz="1946" b="1" dirty="0"/>
              <a:t>Author’s last name</a:t>
            </a:r>
            <a:r>
              <a:rPr lang="en-US" sz="1946" dirty="0"/>
              <a:t>: Gee</a:t>
            </a:r>
          </a:p>
          <a:p>
            <a:pPr>
              <a:buNone/>
            </a:pPr>
            <a:r>
              <a:rPr lang="en-US" sz="1946" b="1" dirty="0"/>
              <a:t>Year of publication</a:t>
            </a:r>
            <a:r>
              <a:rPr lang="en-US" sz="1946" dirty="0"/>
              <a:t>: 2005</a:t>
            </a:r>
          </a:p>
          <a:p>
            <a:pPr>
              <a:buNone/>
            </a:pPr>
            <a:r>
              <a:rPr lang="en-US" sz="1946" b="1" dirty="0"/>
              <a:t>Page number</a:t>
            </a:r>
            <a:r>
              <a:rPr lang="en-US" sz="1946" dirty="0"/>
              <a:t>: 8</a:t>
            </a:r>
          </a:p>
          <a:p>
            <a:pPr>
              <a:buNone/>
            </a:pPr>
            <a:r>
              <a:rPr lang="en-US" sz="1946" dirty="0"/>
              <a:t> </a:t>
            </a:r>
          </a:p>
          <a:p>
            <a:r>
              <a:rPr lang="en-US" sz="1946" dirty="0"/>
              <a:t>Another viewpoint is that the meaning of language is inherently social.</a:t>
            </a:r>
          </a:p>
          <a:p>
            <a:endParaRPr lang="en-US" sz="1946" dirty="0"/>
          </a:p>
          <a:p>
            <a:r>
              <a:rPr lang="en-US" sz="1946" dirty="0"/>
              <a:t>Another viewpoint is that “language has meaning only in and through social practices.”</a:t>
            </a:r>
          </a:p>
          <a:p>
            <a:endParaRPr lang="en-US" sz="1946" dirty="0"/>
          </a:p>
          <a:p>
            <a:r>
              <a:rPr lang="en-US" sz="1946" dirty="0"/>
              <a:t>The recent theory that “language has meaning only in and through social practices” lends support for social learning theories.</a:t>
            </a:r>
          </a:p>
          <a:p>
            <a:endParaRPr lang="en-US" sz="1946" dirty="0"/>
          </a:p>
          <a:p>
            <a:r>
              <a:rPr lang="en-US" sz="1946" dirty="0"/>
              <a:t>Gee believes that the meaning of language is inherently social. </a:t>
            </a:r>
          </a:p>
          <a:p>
            <a:endParaRPr lang="en-US" sz="1946" dirty="0"/>
          </a:p>
          <a:p>
            <a:r>
              <a:rPr lang="en-US" sz="1946" dirty="0"/>
              <a:t>Gee’s theory that “language has meaning only in and through social practices” lends support for social learning theories.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normAutofit fontScale="85000" lnSpcReduction="20000"/>
          </a:bodyPr>
          <a:lstStyle/>
          <a:p>
            <a:pPr>
              <a:buNone/>
            </a:pPr>
            <a:r>
              <a:rPr lang="en-US" sz="2162" b="1" dirty="0"/>
              <a:t>Author’s last name</a:t>
            </a:r>
            <a:r>
              <a:rPr lang="en-US" sz="2162" dirty="0"/>
              <a:t>: Gee</a:t>
            </a:r>
          </a:p>
          <a:p>
            <a:pPr>
              <a:buNone/>
            </a:pPr>
            <a:r>
              <a:rPr lang="en-US" sz="2162" b="1" dirty="0"/>
              <a:t>Year of publication</a:t>
            </a:r>
            <a:r>
              <a:rPr lang="en-US" sz="2162" dirty="0"/>
              <a:t>: 2005</a:t>
            </a:r>
          </a:p>
          <a:p>
            <a:pPr>
              <a:buNone/>
            </a:pPr>
            <a:r>
              <a:rPr lang="en-US" sz="2162" b="1" dirty="0"/>
              <a:t>Page number</a:t>
            </a:r>
            <a:r>
              <a:rPr lang="en-US" sz="2162" dirty="0"/>
              <a:t>: 8</a:t>
            </a:r>
          </a:p>
          <a:p>
            <a:pPr>
              <a:buNone/>
            </a:pPr>
            <a:r>
              <a:rPr lang="en-US" sz="2162" dirty="0"/>
              <a:t> </a:t>
            </a:r>
          </a:p>
          <a:p>
            <a:r>
              <a:rPr lang="en-US" sz="2162" dirty="0"/>
              <a:t>Another viewpoint is that the meaning of language is inherently social </a:t>
            </a:r>
            <a:r>
              <a:rPr lang="en-US" sz="2162" dirty="0">
                <a:solidFill>
                  <a:srgbClr val="D2533C"/>
                </a:solidFill>
              </a:rPr>
              <a:t>(Gee, 2005)</a:t>
            </a:r>
            <a:r>
              <a:rPr lang="en-US" sz="2162" dirty="0"/>
              <a:t>.</a:t>
            </a:r>
          </a:p>
          <a:p>
            <a:endParaRPr lang="en-US" sz="2162" dirty="0"/>
          </a:p>
          <a:p>
            <a:r>
              <a:rPr lang="en-US" sz="2162" dirty="0"/>
              <a:t>Another viewpoint is that “language has meaning only in and through social practices.”</a:t>
            </a:r>
          </a:p>
          <a:p>
            <a:endParaRPr lang="en-US" sz="2162" dirty="0"/>
          </a:p>
          <a:p>
            <a:r>
              <a:rPr lang="en-US" sz="2162" dirty="0"/>
              <a:t>The recent theory that “language has meaning only in and through social practices” lends support for social learning theories.</a:t>
            </a:r>
          </a:p>
          <a:p>
            <a:endParaRPr lang="en-US" sz="2162" dirty="0"/>
          </a:p>
          <a:p>
            <a:r>
              <a:rPr lang="en-US" sz="2162" dirty="0"/>
              <a:t>Gee believes that the meaning of language is inherently social. </a:t>
            </a:r>
          </a:p>
          <a:p>
            <a:endParaRPr lang="en-US" sz="2162" dirty="0"/>
          </a:p>
          <a:p>
            <a:r>
              <a:rPr lang="en-US" sz="2162" dirty="0"/>
              <a:t>Gee’s theory that “language has meaning only in and through social practices” lends support for social learning theories.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normAutofit fontScale="85000" lnSpcReduction="20000"/>
          </a:bodyPr>
          <a:lstStyle/>
          <a:p>
            <a:pPr>
              <a:buNone/>
            </a:pPr>
            <a:r>
              <a:rPr lang="en-US" sz="2162" b="1" dirty="0"/>
              <a:t>Author’s last name</a:t>
            </a:r>
            <a:r>
              <a:rPr lang="en-US" sz="2162" dirty="0"/>
              <a:t>: Gee</a:t>
            </a:r>
          </a:p>
          <a:p>
            <a:pPr>
              <a:buNone/>
            </a:pPr>
            <a:r>
              <a:rPr lang="en-US" sz="2162" b="1" dirty="0"/>
              <a:t>Year of publication</a:t>
            </a:r>
            <a:r>
              <a:rPr lang="en-US" sz="2162" dirty="0"/>
              <a:t>: 2005</a:t>
            </a:r>
          </a:p>
          <a:p>
            <a:pPr>
              <a:buNone/>
            </a:pPr>
            <a:r>
              <a:rPr lang="en-US" sz="2162" b="1" dirty="0"/>
              <a:t>Page number</a:t>
            </a:r>
            <a:r>
              <a:rPr lang="en-US" sz="2162" dirty="0"/>
              <a:t>: 8</a:t>
            </a:r>
          </a:p>
          <a:p>
            <a:pPr>
              <a:buNone/>
            </a:pPr>
            <a:r>
              <a:rPr lang="en-US" sz="2162" dirty="0"/>
              <a:t> </a:t>
            </a:r>
          </a:p>
          <a:p>
            <a:r>
              <a:rPr lang="en-US" sz="2162" dirty="0"/>
              <a:t>Another viewpoint is that the meaning of language is inherently social </a:t>
            </a:r>
            <a:r>
              <a:rPr lang="en-US" sz="2162" dirty="0">
                <a:solidFill>
                  <a:srgbClr val="D2533C"/>
                </a:solidFill>
              </a:rPr>
              <a:t>(Gee, 2005)</a:t>
            </a:r>
            <a:r>
              <a:rPr lang="en-US" sz="2162" dirty="0"/>
              <a:t>.</a:t>
            </a:r>
          </a:p>
          <a:p>
            <a:endParaRPr lang="en-US" sz="2162" dirty="0"/>
          </a:p>
          <a:p>
            <a:r>
              <a:rPr lang="en-US" sz="2162" dirty="0"/>
              <a:t>Another viewpoint is that “language has meaning only in and through social practices” </a:t>
            </a:r>
            <a:r>
              <a:rPr lang="en-US" sz="2162" dirty="0">
                <a:solidFill>
                  <a:srgbClr val="D2533C"/>
                </a:solidFill>
              </a:rPr>
              <a:t>(Gee, 2005, </a:t>
            </a:r>
            <a:r>
              <a:rPr lang="en-US" sz="2162" dirty="0" err="1">
                <a:solidFill>
                  <a:srgbClr val="D2533C"/>
                </a:solidFill>
              </a:rPr>
              <a:t>p</a:t>
            </a:r>
            <a:r>
              <a:rPr lang="en-US" sz="2162" dirty="0">
                <a:solidFill>
                  <a:srgbClr val="D2533C"/>
                </a:solidFill>
              </a:rPr>
              <a:t>. 8)</a:t>
            </a:r>
            <a:r>
              <a:rPr lang="en-US" sz="2162" dirty="0"/>
              <a:t>.</a:t>
            </a:r>
          </a:p>
          <a:p>
            <a:endParaRPr lang="en-US" sz="2162" dirty="0"/>
          </a:p>
          <a:p>
            <a:r>
              <a:rPr lang="en-US" sz="2162" dirty="0"/>
              <a:t>The recent theory that “language has meaning only in and through social practices” lends support for social learning theories.</a:t>
            </a:r>
          </a:p>
          <a:p>
            <a:endParaRPr lang="en-US" sz="2162" dirty="0"/>
          </a:p>
          <a:p>
            <a:r>
              <a:rPr lang="en-US" sz="2162" dirty="0"/>
              <a:t>Gee believes that the meaning of language is inherently social. </a:t>
            </a:r>
          </a:p>
          <a:p>
            <a:endParaRPr lang="en-US" sz="2162" dirty="0"/>
          </a:p>
          <a:p>
            <a:r>
              <a:rPr lang="en-US" sz="2162" dirty="0"/>
              <a:t>Gee’s theory that “language has meaning only in and through social practices” lends support for social learning theories.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normAutofit fontScale="85000" lnSpcReduction="20000"/>
          </a:bodyPr>
          <a:lstStyle/>
          <a:p>
            <a:pPr>
              <a:buNone/>
            </a:pPr>
            <a:r>
              <a:rPr lang="en-US" sz="2162" b="1" dirty="0"/>
              <a:t>Author’s last name</a:t>
            </a:r>
            <a:r>
              <a:rPr lang="en-US" sz="2162" dirty="0"/>
              <a:t>: Gee</a:t>
            </a:r>
          </a:p>
          <a:p>
            <a:pPr>
              <a:buNone/>
            </a:pPr>
            <a:r>
              <a:rPr lang="en-US" sz="2162" b="1" dirty="0"/>
              <a:t>Year of publication</a:t>
            </a:r>
            <a:r>
              <a:rPr lang="en-US" sz="2162" dirty="0"/>
              <a:t>: 2005</a:t>
            </a:r>
          </a:p>
          <a:p>
            <a:pPr>
              <a:buNone/>
            </a:pPr>
            <a:r>
              <a:rPr lang="en-US" sz="2162" b="1" dirty="0"/>
              <a:t>Page number</a:t>
            </a:r>
            <a:r>
              <a:rPr lang="en-US" sz="2162" dirty="0"/>
              <a:t>: 8</a:t>
            </a:r>
          </a:p>
          <a:p>
            <a:pPr>
              <a:buNone/>
            </a:pPr>
            <a:r>
              <a:rPr lang="en-US" sz="2162" dirty="0"/>
              <a:t> </a:t>
            </a:r>
          </a:p>
          <a:p>
            <a:r>
              <a:rPr lang="en-US" sz="2162" dirty="0"/>
              <a:t>Another viewpoint is that the meaning of language is inherently social </a:t>
            </a:r>
            <a:r>
              <a:rPr lang="en-US" sz="2162" dirty="0">
                <a:solidFill>
                  <a:srgbClr val="D2533C"/>
                </a:solidFill>
              </a:rPr>
              <a:t>(Gee, 2005)</a:t>
            </a:r>
            <a:r>
              <a:rPr lang="en-US" sz="2162" dirty="0"/>
              <a:t>.</a:t>
            </a:r>
          </a:p>
          <a:p>
            <a:endParaRPr lang="en-US" sz="2162" dirty="0"/>
          </a:p>
          <a:p>
            <a:r>
              <a:rPr lang="en-US" sz="2162" dirty="0"/>
              <a:t>Another viewpoint is that “language has meaning only in and through social practices” </a:t>
            </a:r>
            <a:r>
              <a:rPr lang="en-US" sz="2162" dirty="0">
                <a:solidFill>
                  <a:srgbClr val="D2533C"/>
                </a:solidFill>
              </a:rPr>
              <a:t>(Gee, 2005, </a:t>
            </a:r>
            <a:r>
              <a:rPr lang="en-US" sz="2162" dirty="0" err="1">
                <a:solidFill>
                  <a:srgbClr val="D2533C"/>
                </a:solidFill>
              </a:rPr>
              <a:t>p</a:t>
            </a:r>
            <a:r>
              <a:rPr lang="en-US" sz="2162" dirty="0">
                <a:solidFill>
                  <a:srgbClr val="D2533C"/>
                </a:solidFill>
              </a:rPr>
              <a:t>. 8)</a:t>
            </a:r>
            <a:r>
              <a:rPr lang="en-US" sz="2162" dirty="0"/>
              <a:t>.</a:t>
            </a:r>
          </a:p>
          <a:p>
            <a:endParaRPr lang="en-US" sz="2162" dirty="0"/>
          </a:p>
          <a:p>
            <a:r>
              <a:rPr lang="en-US" sz="2162" dirty="0"/>
              <a:t>The recent theory that “language has meaning only in and through social practices”</a:t>
            </a:r>
            <a:r>
              <a:rPr lang="en-US" sz="2162" dirty="0">
                <a:solidFill>
                  <a:srgbClr val="D2533C"/>
                </a:solidFill>
              </a:rPr>
              <a:t> (Gee, 2005, </a:t>
            </a:r>
            <a:r>
              <a:rPr lang="en-US" sz="2162" dirty="0" err="1">
                <a:solidFill>
                  <a:srgbClr val="D2533C"/>
                </a:solidFill>
              </a:rPr>
              <a:t>p</a:t>
            </a:r>
            <a:r>
              <a:rPr lang="en-US" sz="2162" dirty="0">
                <a:solidFill>
                  <a:srgbClr val="D2533C"/>
                </a:solidFill>
              </a:rPr>
              <a:t>. 8)</a:t>
            </a:r>
            <a:r>
              <a:rPr lang="en-US" sz="2162" dirty="0"/>
              <a:t> lends support for social learning theories.</a:t>
            </a:r>
          </a:p>
          <a:p>
            <a:endParaRPr lang="en-US" sz="2162" dirty="0"/>
          </a:p>
          <a:p>
            <a:r>
              <a:rPr lang="en-US" sz="2162" dirty="0"/>
              <a:t>Gee believes that the meaning of language is inherently social. </a:t>
            </a:r>
          </a:p>
          <a:p>
            <a:endParaRPr lang="en-US" sz="2162" dirty="0"/>
          </a:p>
          <a:p>
            <a:r>
              <a:rPr lang="en-US" sz="2162" dirty="0"/>
              <a:t>Gee’s theory that “language has meaning only in and through social practices” lends support for social learning theories.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normAutofit fontScale="85000" lnSpcReduction="20000"/>
          </a:bodyPr>
          <a:lstStyle/>
          <a:p>
            <a:pPr>
              <a:buNone/>
            </a:pPr>
            <a:r>
              <a:rPr lang="en-US" sz="2162" b="1" dirty="0"/>
              <a:t>Author’s last name</a:t>
            </a:r>
            <a:r>
              <a:rPr lang="en-US" sz="2162" dirty="0"/>
              <a:t>: Gee</a:t>
            </a:r>
          </a:p>
          <a:p>
            <a:pPr>
              <a:buNone/>
            </a:pPr>
            <a:r>
              <a:rPr lang="en-US" sz="2162" b="1" dirty="0"/>
              <a:t>Year of publication</a:t>
            </a:r>
            <a:r>
              <a:rPr lang="en-US" sz="2162" dirty="0"/>
              <a:t>: 2005</a:t>
            </a:r>
          </a:p>
          <a:p>
            <a:pPr>
              <a:buNone/>
            </a:pPr>
            <a:r>
              <a:rPr lang="en-US" sz="2162" b="1" dirty="0"/>
              <a:t>Page number</a:t>
            </a:r>
            <a:r>
              <a:rPr lang="en-US" sz="2162" dirty="0"/>
              <a:t>: 8</a:t>
            </a:r>
          </a:p>
          <a:p>
            <a:pPr>
              <a:buNone/>
            </a:pPr>
            <a:r>
              <a:rPr lang="en-US" sz="2162" dirty="0"/>
              <a:t> </a:t>
            </a:r>
          </a:p>
          <a:p>
            <a:r>
              <a:rPr lang="en-US" sz="2162" dirty="0"/>
              <a:t>Another viewpoint is that the meaning of language is inherently social </a:t>
            </a:r>
            <a:r>
              <a:rPr lang="en-US" sz="2162" dirty="0">
                <a:solidFill>
                  <a:srgbClr val="D2533C"/>
                </a:solidFill>
              </a:rPr>
              <a:t>(Gee, 2005)</a:t>
            </a:r>
            <a:r>
              <a:rPr lang="en-US" sz="2162" dirty="0"/>
              <a:t>.</a:t>
            </a:r>
          </a:p>
          <a:p>
            <a:endParaRPr lang="en-US" sz="2162" dirty="0"/>
          </a:p>
          <a:p>
            <a:r>
              <a:rPr lang="en-US" sz="2162" dirty="0"/>
              <a:t>Another viewpoint is that “language has meaning only in and through social practices” </a:t>
            </a:r>
            <a:r>
              <a:rPr lang="en-US" sz="2162" dirty="0">
                <a:solidFill>
                  <a:srgbClr val="D2533C"/>
                </a:solidFill>
              </a:rPr>
              <a:t>(Gee, 2005, </a:t>
            </a:r>
            <a:r>
              <a:rPr lang="en-US" sz="2162" dirty="0" err="1">
                <a:solidFill>
                  <a:srgbClr val="D2533C"/>
                </a:solidFill>
              </a:rPr>
              <a:t>p</a:t>
            </a:r>
            <a:r>
              <a:rPr lang="en-US" sz="2162" dirty="0">
                <a:solidFill>
                  <a:srgbClr val="D2533C"/>
                </a:solidFill>
              </a:rPr>
              <a:t>. 8)</a:t>
            </a:r>
            <a:r>
              <a:rPr lang="en-US" sz="2162" dirty="0"/>
              <a:t>.</a:t>
            </a:r>
          </a:p>
          <a:p>
            <a:endParaRPr lang="en-US" sz="2162" dirty="0"/>
          </a:p>
          <a:p>
            <a:r>
              <a:rPr lang="en-US" sz="2162" dirty="0"/>
              <a:t>The recent theory that “language has meaning only in and through social practices”</a:t>
            </a:r>
            <a:r>
              <a:rPr lang="en-US" sz="2162" dirty="0">
                <a:solidFill>
                  <a:srgbClr val="D2533C"/>
                </a:solidFill>
              </a:rPr>
              <a:t> (Gee, 2005, </a:t>
            </a:r>
            <a:r>
              <a:rPr lang="en-US" sz="2162" dirty="0" err="1">
                <a:solidFill>
                  <a:srgbClr val="D2533C"/>
                </a:solidFill>
              </a:rPr>
              <a:t>p</a:t>
            </a:r>
            <a:r>
              <a:rPr lang="en-US" sz="2162" dirty="0">
                <a:solidFill>
                  <a:srgbClr val="D2533C"/>
                </a:solidFill>
              </a:rPr>
              <a:t>. 8)</a:t>
            </a:r>
            <a:r>
              <a:rPr lang="en-US" sz="2162" dirty="0"/>
              <a:t> lends support for social learning theories.</a:t>
            </a:r>
          </a:p>
          <a:p>
            <a:endParaRPr lang="en-US" sz="2162" dirty="0"/>
          </a:p>
          <a:p>
            <a:r>
              <a:rPr lang="en-US" sz="2162" dirty="0"/>
              <a:t>Gee </a:t>
            </a:r>
            <a:r>
              <a:rPr lang="en-US" sz="2162" dirty="0">
                <a:solidFill>
                  <a:schemeClr val="tx2"/>
                </a:solidFill>
              </a:rPr>
              <a:t>(2005) </a:t>
            </a:r>
            <a:r>
              <a:rPr lang="en-US" sz="2162" dirty="0"/>
              <a:t>believes that the meaning of language is inherently social. </a:t>
            </a:r>
          </a:p>
          <a:p>
            <a:endParaRPr lang="en-US" sz="2162" dirty="0"/>
          </a:p>
          <a:p>
            <a:r>
              <a:rPr lang="en-US" sz="2162" dirty="0"/>
              <a:t>Gee’s theory that “language has meaning only in and through social practices” lends support for social learning theories.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a:t>
            </a:r>
          </a:p>
        </p:txBody>
      </p:sp>
      <p:sp>
        <p:nvSpPr>
          <p:cNvPr id="3" name="Content Placeholder 2"/>
          <p:cNvSpPr>
            <a:spLocks noGrp="1"/>
          </p:cNvSpPr>
          <p:nvPr>
            <p:ph idx="1"/>
          </p:nvPr>
        </p:nvSpPr>
        <p:spPr/>
        <p:txBody>
          <a:bodyPr>
            <a:normAutofit fontScale="85000" lnSpcReduction="20000"/>
          </a:bodyPr>
          <a:lstStyle/>
          <a:p>
            <a:pPr>
              <a:buNone/>
            </a:pPr>
            <a:r>
              <a:rPr lang="en-US" sz="2162" b="1" dirty="0"/>
              <a:t>Author’s last name</a:t>
            </a:r>
            <a:r>
              <a:rPr lang="en-US" sz="2162" dirty="0"/>
              <a:t>: Gee</a:t>
            </a:r>
          </a:p>
          <a:p>
            <a:pPr>
              <a:buNone/>
            </a:pPr>
            <a:r>
              <a:rPr lang="en-US" sz="2162" b="1" dirty="0"/>
              <a:t>Year of publication</a:t>
            </a:r>
            <a:r>
              <a:rPr lang="en-US" sz="2162" dirty="0"/>
              <a:t>: 2005</a:t>
            </a:r>
          </a:p>
          <a:p>
            <a:pPr>
              <a:buNone/>
            </a:pPr>
            <a:r>
              <a:rPr lang="en-US" sz="2162" b="1" dirty="0"/>
              <a:t>Page number</a:t>
            </a:r>
            <a:r>
              <a:rPr lang="en-US" sz="2162" dirty="0"/>
              <a:t>: 8</a:t>
            </a:r>
          </a:p>
          <a:p>
            <a:pPr>
              <a:buNone/>
            </a:pPr>
            <a:r>
              <a:rPr lang="en-US" sz="2162" dirty="0"/>
              <a:t> </a:t>
            </a:r>
          </a:p>
          <a:p>
            <a:r>
              <a:rPr lang="en-US" sz="2162" dirty="0"/>
              <a:t>Another viewpoint is that the meaning of language is inherently social </a:t>
            </a:r>
            <a:r>
              <a:rPr lang="en-US" sz="2162" dirty="0">
                <a:solidFill>
                  <a:srgbClr val="D2533C"/>
                </a:solidFill>
              </a:rPr>
              <a:t>(Gee, 2005)</a:t>
            </a:r>
            <a:r>
              <a:rPr lang="en-US" sz="2162" dirty="0"/>
              <a:t>.</a:t>
            </a:r>
          </a:p>
          <a:p>
            <a:endParaRPr lang="en-US" sz="2162" dirty="0"/>
          </a:p>
          <a:p>
            <a:r>
              <a:rPr lang="en-US" sz="2162" dirty="0"/>
              <a:t>Another viewpoint is that “language has meaning only in and through social practices” </a:t>
            </a:r>
            <a:r>
              <a:rPr lang="en-US" sz="2162" dirty="0">
                <a:solidFill>
                  <a:srgbClr val="D2533C"/>
                </a:solidFill>
              </a:rPr>
              <a:t>(Gee, 2005, </a:t>
            </a:r>
            <a:r>
              <a:rPr lang="en-US" sz="2162" dirty="0" err="1">
                <a:solidFill>
                  <a:srgbClr val="D2533C"/>
                </a:solidFill>
              </a:rPr>
              <a:t>p</a:t>
            </a:r>
            <a:r>
              <a:rPr lang="en-US" sz="2162" dirty="0">
                <a:solidFill>
                  <a:srgbClr val="D2533C"/>
                </a:solidFill>
              </a:rPr>
              <a:t>. 8)</a:t>
            </a:r>
            <a:r>
              <a:rPr lang="en-US" sz="2162" dirty="0"/>
              <a:t>.</a:t>
            </a:r>
          </a:p>
          <a:p>
            <a:endParaRPr lang="en-US" sz="2162" dirty="0"/>
          </a:p>
          <a:p>
            <a:r>
              <a:rPr lang="en-US" sz="2162" dirty="0"/>
              <a:t>The recent theory that “language has meaning only in and through social practices”</a:t>
            </a:r>
            <a:r>
              <a:rPr lang="en-US" sz="2162" dirty="0">
                <a:solidFill>
                  <a:srgbClr val="D2533C"/>
                </a:solidFill>
              </a:rPr>
              <a:t> (Gee, 2005, </a:t>
            </a:r>
            <a:r>
              <a:rPr lang="en-US" sz="2162" dirty="0" err="1">
                <a:solidFill>
                  <a:srgbClr val="D2533C"/>
                </a:solidFill>
              </a:rPr>
              <a:t>p</a:t>
            </a:r>
            <a:r>
              <a:rPr lang="en-US" sz="2162" dirty="0">
                <a:solidFill>
                  <a:srgbClr val="D2533C"/>
                </a:solidFill>
              </a:rPr>
              <a:t>. 8)</a:t>
            </a:r>
            <a:r>
              <a:rPr lang="en-US" sz="2162" dirty="0"/>
              <a:t> lends support for social learning theories.</a:t>
            </a:r>
          </a:p>
          <a:p>
            <a:endParaRPr lang="en-US" sz="2162" dirty="0"/>
          </a:p>
          <a:p>
            <a:r>
              <a:rPr lang="en-US" sz="2162" dirty="0"/>
              <a:t>Gee </a:t>
            </a:r>
            <a:r>
              <a:rPr lang="en-US" sz="2162" dirty="0">
                <a:solidFill>
                  <a:schemeClr val="tx2"/>
                </a:solidFill>
              </a:rPr>
              <a:t>(2005) </a:t>
            </a:r>
            <a:r>
              <a:rPr lang="en-US" sz="2162" dirty="0"/>
              <a:t>believes that the meaning of language is inherently social. </a:t>
            </a:r>
          </a:p>
          <a:p>
            <a:endParaRPr lang="en-US" sz="2162" dirty="0"/>
          </a:p>
          <a:p>
            <a:r>
              <a:rPr lang="en-US" sz="2162" dirty="0"/>
              <a:t>Gee’s theory that </a:t>
            </a:r>
            <a:r>
              <a:rPr lang="en-US" sz="2162" dirty="0">
                <a:solidFill>
                  <a:schemeClr val="tx2"/>
                </a:solidFill>
              </a:rPr>
              <a:t>(2005)</a:t>
            </a:r>
            <a:r>
              <a:rPr lang="en-US" sz="2162" dirty="0"/>
              <a:t> “language has meaning only in and through social practices” </a:t>
            </a:r>
            <a:r>
              <a:rPr lang="en-US" sz="2000" dirty="0">
                <a:solidFill>
                  <a:srgbClr val="D2533C"/>
                </a:solidFill>
              </a:rPr>
              <a:t>(</a:t>
            </a:r>
            <a:r>
              <a:rPr lang="en-US" sz="2000" dirty="0" err="1">
                <a:solidFill>
                  <a:srgbClr val="D2533C"/>
                </a:solidFill>
              </a:rPr>
              <a:t>p</a:t>
            </a:r>
            <a:r>
              <a:rPr lang="en-US" sz="2000" dirty="0">
                <a:solidFill>
                  <a:srgbClr val="D2533C"/>
                </a:solidFill>
              </a:rPr>
              <a:t>. 8)</a:t>
            </a:r>
            <a:r>
              <a:rPr lang="en-US" sz="2000" dirty="0"/>
              <a:t> </a:t>
            </a:r>
            <a:r>
              <a:rPr lang="en-US" sz="2162" dirty="0"/>
              <a:t>lends support for social learning theories.</a:t>
            </a:r>
          </a:p>
          <a:p>
            <a:endParaRPr lang="en-US" dirty="0"/>
          </a:p>
        </p:txBody>
      </p:sp>
      <p:pic>
        <p:nvPicPr>
          <p:cNvPr id="4" name="Picture 3">
            <a:extLst>
              <a:ext uri="{FF2B5EF4-FFF2-40B4-BE49-F238E27FC236}">
                <a16:creationId xmlns:a16="http://schemas.microsoft.com/office/drawing/2014/main" id="{0FEC7500-5255-43D4-AA1C-380CD8A94546}"/>
              </a:ext>
            </a:extLst>
          </p:cNvPr>
          <p:cNvPicPr>
            <a:picLocks noChangeAspect="1"/>
          </p:cNvPicPr>
          <p:nvPr/>
        </p:nvPicPr>
        <p:blipFill>
          <a:blip r:embed="rId2"/>
          <a:stretch>
            <a:fillRect/>
          </a:stretch>
        </p:blipFill>
        <p:spPr>
          <a:xfrm>
            <a:off x="1478280" y="1042987"/>
            <a:ext cx="6172200" cy="5815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Citations: Multiple Authors</a:t>
            </a:r>
          </a:p>
        </p:txBody>
      </p:sp>
      <p:graphicFrame>
        <p:nvGraphicFramePr>
          <p:cNvPr id="4" name="Table 3"/>
          <p:cNvGraphicFramePr>
            <a:graphicFrameLocks noGrp="1"/>
          </p:cNvGraphicFramePr>
          <p:nvPr/>
        </p:nvGraphicFramePr>
        <p:xfrm>
          <a:off x="601032" y="1524000"/>
          <a:ext cx="8085768" cy="4782903"/>
        </p:xfrm>
        <a:graphic>
          <a:graphicData uri="http://schemas.openxmlformats.org/drawingml/2006/table">
            <a:tbl>
              <a:tblPr firstRow="1" bandRow="1">
                <a:tableStyleId>{5C22544A-7EE6-4342-B048-85BDC9FD1C3A}</a:tableStyleId>
              </a:tblPr>
              <a:tblGrid>
                <a:gridCol w="1394847">
                  <a:extLst>
                    <a:ext uri="{9D8B030D-6E8A-4147-A177-3AD203B41FA5}">
                      <a16:colId xmlns:a16="http://schemas.microsoft.com/office/drawing/2014/main" val="20000"/>
                    </a:ext>
                  </a:extLst>
                </a:gridCol>
                <a:gridCol w="3386947">
                  <a:extLst>
                    <a:ext uri="{9D8B030D-6E8A-4147-A177-3AD203B41FA5}">
                      <a16:colId xmlns:a16="http://schemas.microsoft.com/office/drawing/2014/main" val="20001"/>
                    </a:ext>
                  </a:extLst>
                </a:gridCol>
                <a:gridCol w="3303974">
                  <a:extLst>
                    <a:ext uri="{9D8B030D-6E8A-4147-A177-3AD203B41FA5}">
                      <a16:colId xmlns:a16="http://schemas.microsoft.com/office/drawing/2014/main" val="20002"/>
                    </a:ext>
                  </a:extLst>
                </a:gridCol>
              </a:tblGrid>
              <a:tr h="538072">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Basic</a:t>
                      </a:r>
                    </a:p>
                  </a:txBody>
                  <a:tcPr/>
                </a:tc>
                <a:tc>
                  <a:txBody>
                    <a:bodyPr/>
                    <a:lstStyle/>
                    <a:p>
                      <a:pPr algn="ctr"/>
                      <a:r>
                        <a:rPr lang="en-US" dirty="0"/>
                        <a:t>Author</a:t>
                      </a:r>
                      <a:r>
                        <a:rPr lang="en-US" baseline="0" dirty="0"/>
                        <a:t> Names in Sentence</a:t>
                      </a:r>
                      <a:endParaRPr lang="en-US" dirty="0"/>
                    </a:p>
                  </a:txBody>
                  <a:tcPr/>
                </a:tc>
                <a:extLst>
                  <a:ext uri="{0D108BD9-81ED-4DB2-BD59-A6C34878D82A}">
                    <a16:rowId xmlns:a16="http://schemas.microsoft.com/office/drawing/2014/main" val="10000"/>
                  </a:ext>
                </a:extLst>
              </a:tr>
              <a:tr h="795271">
                <a:tc>
                  <a:txBody>
                    <a:bodyPr/>
                    <a:lstStyle/>
                    <a:p>
                      <a:r>
                        <a:rPr lang="en-US" dirty="0">
                          <a:solidFill>
                            <a:srgbClr val="D2533C"/>
                          </a:solidFill>
                        </a:rPr>
                        <a:t>2</a:t>
                      </a:r>
                      <a:r>
                        <a:rPr lang="en-US" baseline="0" dirty="0">
                          <a:solidFill>
                            <a:srgbClr val="D2533C"/>
                          </a:solidFill>
                        </a:rPr>
                        <a:t> Authors</a:t>
                      </a:r>
                      <a:endParaRPr lang="en-US" dirty="0">
                        <a:solidFill>
                          <a:srgbClr val="D2533C"/>
                        </a:solidFill>
                      </a:endParaRPr>
                    </a:p>
                  </a:txBody>
                  <a:tcPr/>
                </a:tc>
                <a:tc>
                  <a:txBody>
                    <a:bodyPr/>
                    <a:lstStyle/>
                    <a:p>
                      <a:pPr lvl="0"/>
                      <a:r>
                        <a:rPr lang="en-US" sz="1800" dirty="0"/>
                        <a:t>(</a:t>
                      </a:r>
                      <a:r>
                        <a:rPr lang="en-US" sz="1800" dirty="0" err="1"/>
                        <a:t>Verhaak</a:t>
                      </a:r>
                      <a:r>
                        <a:rPr lang="en-US" sz="1800" dirty="0"/>
                        <a:t> &amp; de </a:t>
                      </a:r>
                      <a:r>
                        <a:rPr lang="en-US" sz="1800" dirty="0" err="1"/>
                        <a:t>Haan</a:t>
                      </a:r>
                      <a:r>
                        <a:rPr lang="en-US" sz="1800" dirty="0"/>
                        <a:t>, 2007)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Verhaak</a:t>
                      </a:r>
                      <a:r>
                        <a:rPr lang="en-US" sz="1800" dirty="0"/>
                        <a:t> and de </a:t>
                      </a:r>
                      <a:r>
                        <a:rPr lang="en-US" sz="1800" dirty="0" err="1"/>
                        <a:t>Haan</a:t>
                      </a:r>
                      <a:r>
                        <a:rPr lang="en-US" sz="1800" dirty="0"/>
                        <a:t> (2007)</a:t>
                      </a:r>
                    </a:p>
                  </a:txBody>
                  <a:tcPr/>
                </a:tc>
                <a:extLst>
                  <a:ext uri="{0D108BD9-81ED-4DB2-BD59-A6C34878D82A}">
                    <a16:rowId xmlns:a16="http://schemas.microsoft.com/office/drawing/2014/main" val="10001"/>
                  </a:ext>
                </a:extLst>
              </a:tr>
              <a:tr h="2520832">
                <a:tc>
                  <a:txBody>
                    <a:bodyPr/>
                    <a:lstStyle/>
                    <a:p>
                      <a:r>
                        <a:rPr lang="en-US" dirty="0">
                          <a:solidFill>
                            <a:srgbClr val="D2533C"/>
                          </a:solidFill>
                        </a:rPr>
                        <a:t>3-5 Authors</a:t>
                      </a:r>
                    </a:p>
                  </a:txBody>
                  <a:tcPr/>
                </a:tc>
                <a:tc>
                  <a:txBody>
                    <a:bodyPr/>
                    <a:lstStyle/>
                    <a:p>
                      <a:r>
                        <a:rPr lang="en-US" sz="1800" dirty="0">
                          <a:solidFill>
                            <a:srgbClr val="D2533C"/>
                          </a:solidFill>
                        </a:rPr>
                        <a:t>first citation</a:t>
                      </a:r>
                    </a:p>
                    <a:p>
                      <a:pPr lvl="0"/>
                      <a:r>
                        <a:rPr lang="en-US" sz="1800" dirty="0"/>
                        <a:t>(Zandt, Prior, &amp; </a:t>
                      </a:r>
                      <a:r>
                        <a:rPr lang="en-US" sz="1800" dirty="0" err="1"/>
                        <a:t>Kyrios</a:t>
                      </a:r>
                      <a:r>
                        <a:rPr lang="en-US" sz="1800" dirty="0"/>
                        <a:t>, 2006)</a:t>
                      </a:r>
                    </a:p>
                    <a:p>
                      <a:pPr lvl="1"/>
                      <a:endParaRPr lang="en-US" sz="1800" dirty="0"/>
                    </a:p>
                    <a:p>
                      <a:r>
                        <a:rPr lang="en-US" sz="1800" dirty="0">
                          <a:solidFill>
                            <a:schemeClr val="tx2"/>
                          </a:solidFill>
                        </a:rPr>
                        <a:t>subsequent citations</a:t>
                      </a:r>
                    </a:p>
                    <a:p>
                      <a:pPr marL="0" lvl="1"/>
                      <a:r>
                        <a:rPr lang="en-US" sz="1800" dirty="0"/>
                        <a:t>(Zandt et al., 2006)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D2533C"/>
                          </a:solidFill>
                        </a:rPr>
                        <a:t>first citation</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Zandt, Prior, and </a:t>
                      </a:r>
                      <a:r>
                        <a:rPr lang="en-US" sz="1800" dirty="0" err="1"/>
                        <a:t>Kyrios</a:t>
                      </a:r>
                      <a:r>
                        <a:rPr lang="en-US" sz="1800" dirty="0"/>
                        <a:t> (2006)</a:t>
                      </a:r>
                    </a:p>
                    <a:p>
                      <a:pPr lvl="1"/>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subsequent citations</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Zandt et al. (2006)</a:t>
                      </a:r>
                    </a:p>
                  </a:txBody>
                  <a:tcPr/>
                </a:tc>
                <a:extLst>
                  <a:ext uri="{0D108BD9-81ED-4DB2-BD59-A6C34878D82A}">
                    <a16:rowId xmlns:a16="http://schemas.microsoft.com/office/drawing/2014/main" val="10002"/>
                  </a:ext>
                </a:extLst>
              </a:tr>
              <a:tr h="928728">
                <a:tc>
                  <a:txBody>
                    <a:bodyPr/>
                    <a:lstStyle/>
                    <a:p>
                      <a:r>
                        <a:rPr lang="en-US" dirty="0">
                          <a:solidFill>
                            <a:srgbClr val="D2533C"/>
                          </a:solidFill>
                        </a:rPr>
                        <a:t>6+ Authors</a:t>
                      </a:r>
                    </a:p>
                  </a:txBody>
                  <a:tcPr/>
                </a:tc>
                <a:tc>
                  <a:txBody>
                    <a:bodyPr/>
                    <a:lstStyle/>
                    <a:p>
                      <a:pPr lvl="0"/>
                      <a:r>
                        <a:rPr lang="en-US" sz="1800" dirty="0"/>
                        <a:t>(</a:t>
                      </a:r>
                      <a:r>
                        <a:rPr lang="en-US" sz="1800" dirty="0" err="1"/>
                        <a:t>Storch</a:t>
                      </a:r>
                      <a:r>
                        <a:rPr lang="en-US" sz="1800" dirty="0"/>
                        <a:t> et al., 2006)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Storch</a:t>
                      </a:r>
                      <a:r>
                        <a:rPr lang="en-US" sz="1800" dirty="0"/>
                        <a:t> et al. (2006)</a:t>
                      </a:r>
                    </a:p>
                    <a:p>
                      <a:pPr lvl="1"/>
                      <a:endParaRPr lang="en-US" sz="18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r>
              <a:rPr lang="en-US" dirty="0"/>
              <a:t>Why APA?</a:t>
            </a:r>
          </a:p>
          <a:p>
            <a:r>
              <a:rPr lang="en-US" dirty="0"/>
              <a:t>Crediting Sources: What and Why</a:t>
            </a:r>
          </a:p>
          <a:p>
            <a:r>
              <a:rPr lang="en-US" dirty="0"/>
              <a:t>Formatting In-Text Citations</a:t>
            </a:r>
          </a:p>
          <a:p>
            <a:r>
              <a:rPr lang="en-US" dirty="0"/>
              <a:t>Formatting Reference Lists</a:t>
            </a:r>
          </a:p>
          <a:p>
            <a:r>
              <a:rPr lang="en-US" dirty="0"/>
              <a:t>Resources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Citations: Other Variations</a:t>
            </a:r>
          </a:p>
        </p:txBody>
      </p:sp>
      <p:graphicFrame>
        <p:nvGraphicFramePr>
          <p:cNvPr id="4" name="Table 3"/>
          <p:cNvGraphicFramePr>
            <a:graphicFrameLocks noGrp="1"/>
          </p:cNvGraphicFramePr>
          <p:nvPr/>
        </p:nvGraphicFramePr>
        <p:xfrm>
          <a:off x="601032" y="1524000"/>
          <a:ext cx="8085768" cy="4583759"/>
        </p:xfrm>
        <a:graphic>
          <a:graphicData uri="http://schemas.openxmlformats.org/drawingml/2006/table">
            <a:tbl>
              <a:tblPr firstRow="1" bandRow="1">
                <a:tableStyleId>{5C22544A-7EE6-4342-B048-85BDC9FD1C3A}</a:tableStyleId>
              </a:tblPr>
              <a:tblGrid>
                <a:gridCol w="1394847">
                  <a:extLst>
                    <a:ext uri="{9D8B030D-6E8A-4147-A177-3AD203B41FA5}">
                      <a16:colId xmlns:a16="http://schemas.microsoft.com/office/drawing/2014/main" val="20000"/>
                    </a:ext>
                  </a:extLst>
                </a:gridCol>
                <a:gridCol w="3386947">
                  <a:extLst>
                    <a:ext uri="{9D8B030D-6E8A-4147-A177-3AD203B41FA5}">
                      <a16:colId xmlns:a16="http://schemas.microsoft.com/office/drawing/2014/main" val="20001"/>
                    </a:ext>
                  </a:extLst>
                </a:gridCol>
                <a:gridCol w="3303974">
                  <a:extLst>
                    <a:ext uri="{9D8B030D-6E8A-4147-A177-3AD203B41FA5}">
                      <a16:colId xmlns:a16="http://schemas.microsoft.com/office/drawing/2014/main" val="20002"/>
                    </a:ext>
                  </a:extLst>
                </a:gridCol>
              </a:tblGrid>
              <a:tr h="538072">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Basic</a:t>
                      </a:r>
                    </a:p>
                  </a:txBody>
                  <a:tcPr/>
                </a:tc>
                <a:tc>
                  <a:txBody>
                    <a:bodyPr/>
                    <a:lstStyle/>
                    <a:p>
                      <a:pPr algn="ctr"/>
                      <a:r>
                        <a:rPr lang="en-US" dirty="0"/>
                        <a:t>Author </a:t>
                      </a:r>
                      <a:r>
                        <a:rPr lang="en-US" dirty="0" err="1"/>
                        <a:t>Name(s</a:t>
                      </a:r>
                      <a:r>
                        <a:rPr lang="en-US" dirty="0"/>
                        <a:t>) in Sentence</a:t>
                      </a:r>
                    </a:p>
                  </a:txBody>
                  <a:tcPr/>
                </a:tc>
                <a:extLst>
                  <a:ext uri="{0D108BD9-81ED-4DB2-BD59-A6C34878D82A}">
                    <a16:rowId xmlns:a16="http://schemas.microsoft.com/office/drawing/2014/main" val="10000"/>
                  </a:ext>
                </a:extLst>
              </a:tr>
              <a:tr h="795271">
                <a:tc>
                  <a:txBody>
                    <a:bodyPr/>
                    <a:lstStyle/>
                    <a:p>
                      <a:r>
                        <a:rPr lang="en-US" dirty="0">
                          <a:solidFill>
                            <a:srgbClr val="D2533C"/>
                          </a:solidFill>
                        </a:rPr>
                        <a:t>Group as Author</a:t>
                      </a:r>
                    </a:p>
                  </a:txBody>
                  <a:tcPr/>
                </a:tc>
                <a:tc>
                  <a:txBody>
                    <a:bodyPr/>
                    <a:lstStyle/>
                    <a:p>
                      <a:pPr lvl="0"/>
                      <a:r>
                        <a:rPr lang="en-US" sz="1800" dirty="0"/>
                        <a:t>(University of Pittsburgh, 2007)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University of Pittsburgh (2007)</a:t>
                      </a:r>
                    </a:p>
                  </a:txBody>
                  <a:tcPr/>
                </a:tc>
                <a:extLst>
                  <a:ext uri="{0D108BD9-81ED-4DB2-BD59-A6C34878D82A}">
                    <a16:rowId xmlns:a16="http://schemas.microsoft.com/office/drawing/2014/main" val="10001"/>
                  </a:ext>
                </a:extLst>
              </a:tr>
              <a:tr h="831501">
                <a:tc>
                  <a:txBody>
                    <a:bodyPr/>
                    <a:lstStyle/>
                    <a:p>
                      <a:r>
                        <a:rPr lang="en-US" dirty="0">
                          <a:solidFill>
                            <a:srgbClr val="D2533C"/>
                          </a:solidFill>
                        </a:rPr>
                        <a:t>No Author</a:t>
                      </a:r>
                    </a:p>
                  </a:txBody>
                  <a:tcPr/>
                </a:tc>
                <a:tc>
                  <a:txBody>
                    <a:bodyPr/>
                    <a:lstStyle/>
                    <a:p>
                      <a:r>
                        <a:rPr lang="en-US" dirty="0"/>
                        <a:t>(“Study Finds,” 2007)</a:t>
                      </a:r>
                    </a:p>
                    <a:p>
                      <a:r>
                        <a:rPr lang="en-US" dirty="0"/>
                        <a:t>(</a:t>
                      </a:r>
                      <a:r>
                        <a:rPr lang="en-US" i="1" dirty="0"/>
                        <a:t>College Bound</a:t>
                      </a:r>
                      <a:r>
                        <a:rPr lang="en-US" i="1" baseline="0" dirty="0"/>
                        <a:t> Seniors</a:t>
                      </a:r>
                      <a:r>
                        <a:rPr lang="en-US" i="0" baseline="0" dirty="0"/>
                        <a:t>, 2008)</a:t>
                      </a:r>
                      <a:endParaRPr lang="en-US" dirty="0"/>
                    </a:p>
                  </a:txBody>
                  <a:tcPr/>
                </a:tc>
                <a:tc>
                  <a:txBody>
                    <a:bodyPr/>
                    <a:lstStyle/>
                    <a:p>
                      <a:r>
                        <a:rPr lang="en-US" dirty="0"/>
                        <a:t>“Study Finds” (2007)</a:t>
                      </a:r>
                    </a:p>
                    <a:p>
                      <a:r>
                        <a:rPr lang="en-US" i="1" dirty="0"/>
                        <a:t>College Bound</a:t>
                      </a:r>
                      <a:r>
                        <a:rPr lang="en-US" i="1" baseline="0" dirty="0"/>
                        <a:t> Seniors</a:t>
                      </a:r>
                      <a:r>
                        <a:rPr lang="en-US" i="0" baseline="0" dirty="0"/>
                        <a:t> (2008)</a:t>
                      </a:r>
                      <a:endParaRPr lang="en-US" dirty="0"/>
                    </a:p>
                  </a:txBody>
                  <a:tcPr/>
                </a:tc>
                <a:extLst>
                  <a:ext uri="{0D108BD9-81ED-4DB2-BD59-A6C34878D82A}">
                    <a16:rowId xmlns:a16="http://schemas.microsoft.com/office/drawing/2014/main" val="10002"/>
                  </a:ext>
                </a:extLst>
              </a:tr>
              <a:tr h="928728">
                <a:tc>
                  <a:txBody>
                    <a:bodyPr/>
                    <a:lstStyle/>
                    <a:p>
                      <a:r>
                        <a:rPr lang="en-US" dirty="0">
                          <a:solidFill>
                            <a:srgbClr val="D2533C"/>
                          </a:solidFill>
                        </a:rPr>
                        <a:t>No</a:t>
                      </a:r>
                      <a:r>
                        <a:rPr lang="en-US" baseline="0" dirty="0">
                          <a:solidFill>
                            <a:srgbClr val="D2533C"/>
                          </a:solidFill>
                        </a:rPr>
                        <a:t> Publication Date</a:t>
                      </a:r>
                      <a:endParaRPr lang="en-US" dirty="0">
                        <a:solidFill>
                          <a:srgbClr val="D2533C"/>
                        </a:solidFill>
                      </a:endParaRPr>
                    </a:p>
                  </a:txBody>
                  <a:tcPr/>
                </a:tc>
                <a:tc>
                  <a:txBody>
                    <a:bodyPr/>
                    <a:lstStyle/>
                    <a:p>
                      <a:r>
                        <a:rPr lang="en-US" dirty="0"/>
                        <a:t>(Basham, </a:t>
                      </a:r>
                      <a:r>
                        <a:rPr lang="en-US" dirty="0" err="1"/>
                        <a:t>n.d</a:t>
                      </a:r>
                      <a:r>
                        <a:rPr lang="en-US" dirty="0"/>
                        <a:t>.)</a:t>
                      </a:r>
                    </a:p>
                  </a:txBody>
                  <a:tcPr/>
                </a:tc>
                <a:tc>
                  <a:txBody>
                    <a:bodyPr/>
                    <a:lstStyle/>
                    <a:p>
                      <a:r>
                        <a:rPr lang="en-US" dirty="0"/>
                        <a:t>Basham (</a:t>
                      </a:r>
                      <a:r>
                        <a:rPr lang="en-US" dirty="0" err="1"/>
                        <a:t>n.d</a:t>
                      </a:r>
                      <a:r>
                        <a:rPr lang="en-US" dirty="0"/>
                        <a:t>.)</a:t>
                      </a:r>
                    </a:p>
                    <a:p>
                      <a:pPr lvl="1"/>
                      <a:endParaRPr lang="en-US" sz="1800" dirty="0"/>
                    </a:p>
                  </a:txBody>
                  <a:tcPr/>
                </a:tc>
                <a:extLst>
                  <a:ext uri="{0D108BD9-81ED-4DB2-BD59-A6C34878D82A}">
                    <a16:rowId xmlns:a16="http://schemas.microsoft.com/office/drawing/2014/main" val="10003"/>
                  </a:ext>
                </a:extLst>
              </a:tr>
              <a:tr h="779631">
                <a:tc>
                  <a:txBody>
                    <a:bodyPr/>
                    <a:lstStyle/>
                    <a:p>
                      <a:r>
                        <a:rPr lang="en-US" dirty="0">
                          <a:solidFill>
                            <a:srgbClr val="D2533C"/>
                          </a:solidFill>
                        </a:rPr>
                        <a:t>Multiple Pages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(Gee, 2005, pp. 8-9)</a:t>
                      </a:r>
                    </a:p>
                    <a:p>
                      <a:pPr lvl="0"/>
                      <a:endParaRPr lang="en-US" sz="1800" dirty="0"/>
                    </a:p>
                  </a:txBody>
                  <a:tcPr/>
                </a:tc>
                <a:tc>
                  <a:txBody>
                    <a:bodyPr/>
                    <a:lstStyle/>
                    <a:p>
                      <a:r>
                        <a:rPr lang="en-US" baseline="0" dirty="0"/>
                        <a:t>Gee (2007)…(pp. 8-9)</a:t>
                      </a:r>
                    </a:p>
                    <a:p>
                      <a:pPr lvl="1"/>
                      <a:endParaRPr lang="en-US" sz="1800" dirty="0"/>
                    </a:p>
                  </a:txBody>
                  <a:tcPr/>
                </a:tc>
                <a:extLst>
                  <a:ext uri="{0D108BD9-81ED-4DB2-BD59-A6C34878D82A}">
                    <a16:rowId xmlns:a16="http://schemas.microsoft.com/office/drawing/2014/main" val="10004"/>
                  </a:ext>
                </a:extLst>
              </a:tr>
              <a:tr h="710556">
                <a:tc>
                  <a:txBody>
                    <a:bodyPr/>
                    <a:lstStyle/>
                    <a:p>
                      <a:r>
                        <a:rPr lang="en-US" dirty="0">
                          <a:solidFill>
                            <a:srgbClr val="D2533C"/>
                          </a:solidFill>
                        </a:rPr>
                        <a:t>No Page Numbers</a:t>
                      </a:r>
                    </a:p>
                  </a:txBody>
                  <a:tcPr/>
                </a:tc>
                <a:tc>
                  <a:txBody>
                    <a:bodyPr/>
                    <a:lstStyle/>
                    <a:p>
                      <a:r>
                        <a:rPr lang="en-US" dirty="0"/>
                        <a:t>(Brown, 2007, </a:t>
                      </a:r>
                      <a:r>
                        <a:rPr lang="en-US" dirty="0" err="1"/>
                        <a:t>para</a:t>
                      </a:r>
                      <a:r>
                        <a:rPr lang="en-US" dirty="0"/>
                        <a:t>.</a:t>
                      </a:r>
                      <a:r>
                        <a:rPr lang="en-US" baseline="0" dirty="0"/>
                        <a:t> 6)</a:t>
                      </a:r>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Brown (2007)…(</a:t>
                      </a:r>
                      <a:r>
                        <a:rPr lang="en-US" baseline="0" dirty="0" err="1"/>
                        <a:t>para</a:t>
                      </a:r>
                      <a:r>
                        <a:rPr lang="en-US" baseline="0" dirty="0"/>
                        <a:t>. 6)</a:t>
                      </a:r>
                    </a:p>
                    <a:p>
                      <a:pPr lvl="1"/>
                      <a:endParaRPr lang="en-US" sz="1800"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Citations: Other Variations</a:t>
            </a:r>
          </a:p>
        </p:txBody>
      </p:sp>
      <p:graphicFrame>
        <p:nvGraphicFramePr>
          <p:cNvPr id="4" name="Table 3"/>
          <p:cNvGraphicFramePr>
            <a:graphicFrameLocks noGrp="1"/>
          </p:cNvGraphicFramePr>
          <p:nvPr/>
        </p:nvGraphicFramePr>
        <p:xfrm>
          <a:off x="601032" y="1524000"/>
          <a:ext cx="8198981" cy="5018632"/>
        </p:xfrm>
        <a:graphic>
          <a:graphicData uri="http://schemas.openxmlformats.org/drawingml/2006/table">
            <a:tbl>
              <a:tblPr firstRow="1" bandRow="1">
                <a:tableStyleId>{5C22544A-7EE6-4342-B048-85BDC9FD1C3A}</a:tableStyleId>
              </a:tblPr>
              <a:tblGrid>
                <a:gridCol w="1848456">
                  <a:extLst>
                    <a:ext uri="{9D8B030D-6E8A-4147-A177-3AD203B41FA5}">
                      <a16:colId xmlns:a16="http://schemas.microsoft.com/office/drawing/2014/main" val="20000"/>
                    </a:ext>
                  </a:extLst>
                </a:gridCol>
                <a:gridCol w="3084541">
                  <a:extLst>
                    <a:ext uri="{9D8B030D-6E8A-4147-A177-3AD203B41FA5}">
                      <a16:colId xmlns:a16="http://schemas.microsoft.com/office/drawing/2014/main" val="20001"/>
                    </a:ext>
                  </a:extLst>
                </a:gridCol>
                <a:gridCol w="3265984">
                  <a:extLst>
                    <a:ext uri="{9D8B030D-6E8A-4147-A177-3AD203B41FA5}">
                      <a16:colId xmlns:a16="http://schemas.microsoft.com/office/drawing/2014/main" val="20002"/>
                    </a:ext>
                  </a:extLst>
                </a:gridCol>
              </a:tblGrid>
              <a:tr h="538072">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Basic</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Author </a:t>
                      </a:r>
                      <a:r>
                        <a:rPr lang="en-US" dirty="0" err="1"/>
                        <a:t>Name(s</a:t>
                      </a:r>
                      <a:r>
                        <a:rPr lang="en-US" dirty="0"/>
                        <a:t>) in Sentence</a:t>
                      </a:r>
                    </a:p>
                  </a:txBody>
                  <a:tcPr/>
                </a:tc>
                <a:extLst>
                  <a:ext uri="{0D108BD9-81ED-4DB2-BD59-A6C34878D82A}">
                    <a16:rowId xmlns:a16="http://schemas.microsoft.com/office/drawing/2014/main" val="10000"/>
                  </a:ext>
                </a:extLst>
              </a:tr>
              <a:tr h="795271">
                <a:tc>
                  <a:txBody>
                    <a:bodyPr/>
                    <a:lstStyle/>
                    <a:p>
                      <a:r>
                        <a:rPr lang="en-US" dirty="0">
                          <a:solidFill>
                            <a:srgbClr val="D2533C"/>
                          </a:solidFill>
                        </a:rPr>
                        <a:t>Two primary authors with the same last name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 Light,</a:t>
                      </a:r>
                      <a:r>
                        <a:rPr lang="en-US" sz="1800" baseline="0" dirty="0"/>
                        <a:t> </a:t>
                      </a:r>
                      <a:r>
                        <a:rPr lang="en-US" sz="1800" dirty="0"/>
                        <a:t>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 Light,</a:t>
                      </a:r>
                      <a:r>
                        <a:rPr lang="en-US" sz="1800" baseline="0" dirty="0"/>
                        <a:t> </a:t>
                      </a:r>
                      <a:r>
                        <a:rPr lang="en-US" sz="1800" dirty="0"/>
                        <a:t>2006)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 Light (2008)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 Light (2006)</a:t>
                      </a:r>
                    </a:p>
                    <a:p>
                      <a:pPr lvl="0"/>
                      <a:endParaRPr lang="en-US" sz="1800" dirty="0"/>
                    </a:p>
                  </a:txBody>
                  <a:tcPr/>
                </a:tc>
                <a:extLst>
                  <a:ext uri="{0D108BD9-81ED-4DB2-BD59-A6C34878D82A}">
                    <a16:rowId xmlns:a16="http://schemas.microsoft.com/office/drawing/2014/main" val="10001"/>
                  </a:ext>
                </a:extLst>
              </a:tr>
              <a:tr h="831501">
                <a:tc>
                  <a:txBody>
                    <a:bodyPr/>
                    <a:lstStyle/>
                    <a:p>
                      <a:r>
                        <a:rPr lang="en-US" dirty="0">
                          <a:solidFill>
                            <a:srgbClr val="D2533C"/>
                          </a:solidFill>
                        </a:rPr>
                        <a:t>Multiple works by the same author in the same</a:t>
                      </a:r>
                      <a:r>
                        <a:rPr lang="en-US" baseline="0" dirty="0">
                          <a:solidFill>
                            <a:srgbClr val="D2533C"/>
                          </a:solidFill>
                        </a:rPr>
                        <a:t> year</a:t>
                      </a:r>
                      <a:endParaRPr lang="en-US" dirty="0">
                        <a:solidFill>
                          <a:srgbClr val="D2533C"/>
                        </a:solidFill>
                      </a:endParaRPr>
                    </a:p>
                  </a:txBody>
                  <a:tcPr/>
                </a:tc>
                <a:tc>
                  <a:txBody>
                    <a:bodyPr/>
                    <a:lstStyle/>
                    <a:p>
                      <a:r>
                        <a:rPr lang="en-US" dirty="0"/>
                        <a:t>(</a:t>
                      </a:r>
                      <a:r>
                        <a:rPr lang="en-US" dirty="0" err="1"/>
                        <a:t>Derryberry</a:t>
                      </a:r>
                      <a:r>
                        <a:rPr lang="en-US" baseline="0" dirty="0"/>
                        <a:t> &amp; Reed, 2005a)</a:t>
                      </a:r>
                    </a:p>
                    <a:p>
                      <a:r>
                        <a:rPr lang="en-US" dirty="0"/>
                        <a:t>(</a:t>
                      </a:r>
                      <a:r>
                        <a:rPr lang="en-US" dirty="0" err="1"/>
                        <a:t>Derryberry</a:t>
                      </a:r>
                      <a:r>
                        <a:rPr lang="en-US" baseline="0" dirty="0"/>
                        <a:t> &amp; Reed, 2005b)</a:t>
                      </a:r>
                      <a:endParaRPr lang="en-US" dirty="0"/>
                    </a:p>
                  </a:txBody>
                  <a:tcPr/>
                </a:tc>
                <a:tc>
                  <a:txBody>
                    <a:bodyPr/>
                    <a:lstStyle/>
                    <a:p>
                      <a:r>
                        <a:rPr lang="en-US" dirty="0" err="1"/>
                        <a:t>Derryberry</a:t>
                      </a:r>
                      <a:r>
                        <a:rPr lang="en-US" baseline="0" dirty="0"/>
                        <a:t> &amp; Reed (2005a)</a:t>
                      </a:r>
                    </a:p>
                    <a:p>
                      <a:r>
                        <a:rPr lang="en-US" dirty="0" err="1"/>
                        <a:t>Derryberry</a:t>
                      </a:r>
                      <a:r>
                        <a:rPr lang="en-US" baseline="0" dirty="0"/>
                        <a:t> &amp; Reed (2005b)</a:t>
                      </a:r>
                      <a:endParaRPr lang="en-US" dirty="0"/>
                    </a:p>
                    <a:p>
                      <a:endParaRPr lang="en-US" dirty="0"/>
                    </a:p>
                  </a:txBody>
                  <a:tcPr/>
                </a:tc>
                <a:extLst>
                  <a:ext uri="{0D108BD9-81ED-4DB2-BD59-A6C34878D82A}">
                    <a16:rowId xmlns:a16="http://schemas.microsoft.com/office/drawing/2014/main" val="10002"/>
                  </a:ext>
                </a:extLst>
              </a:tr>
              <a:tr h="831501">
                <a:tc>
                  <a:txBody>
                    <a:bodyPr/>
                    <a:lstStyle/>
                    <a:p>
                      <a:r>
                        <a:rPr lang="en-US" dirty="0">
                          <a:solidFill>
                            <a:srgbClr val="D2533C"/>
                          </a:solidFill>
                        </a:rPr>
                        <a:t>Multiple works by the same author in the same citation</a:t>
                      </a:r>
                    </a:p>
                  </a:txBody>
                  <a:tcPr/>
                </a:tc>
                <a:tc>
                  <a:txBody>
                    <a:bodyPr/>
                    <a:lstStyle/>
                    <a:p>
                      <a:r>
                        <a:rPr lang="en-US" dirty="0"/>
                        <a:t>(</a:t>
                      </a:r>
                      <a:r>
                        <a:rPr lang="en-US" dirty="0" err="1"/>
                        <a:t>Gogel</a:t>
                      </a:r>
                      <a:r>
                        <a:rPr lang="en-US" dirty="0"/>
                        <a:t>,</a:t>
                      </a:r>
                      <a:r>
                        <a:rPr lang="en-US" baseline="0" dirty="0"/>
                        <a:t> 1990, 2006)</a:t>
                      </a:r>
                      <a:endParaRPr lang="en-US" dirty="0"/>
                    </a:p>
                  </a:txBody>
                  <a:tcPr/>
                </a:tc>
                <a:tc>
                  <a:txBody>
                    <a:bodyPr/>
                    <a:lstStyle/>
                    <a:p>
                      <a:r>
                        <a:rPr lang="en-US" dirty="0" err="1"/>
                        <a:t>Gogel</a:t>
                      </a:r>
                      <a:r>
                        <a:rPr lang="en-US" dirty="0"/>
                        <a:t> (1990,</a:t>
                      </a:r>
                      <a:r>
                        <a:rPr lang="en-US" baseline="0" dirty="0"/>
                        <a:t> 2006)</a:t>
                      </a:r>
                      <a:endParaRPr lang="en-US" dirty="0"/>
                    </a:p>
                  </a:txBody>
                  <a:tcPr/>
                </a:tc>
                <a:extLst>
                  <a:ext uri="{0D108BD9-81ED-4DB2-BD59-A6C34878D82A}">
                    <a16:rowId xmlns:a16="http://schemas.microsoft.com/office/drawing/2014/main" val="10003"/>
                  </a:ext>
                </a:extLst>
              </a:tr>
              <a:tr h="928728">
                <a:tc>
                  <a:txBody>
                    <a:bodyPr/>
                    <a:lstStyle/>
                    <a:p>
                      <a:r>
                        <a:rPr lang="en-US" dirty="0">
                          <a:solidFill>
                            <a:srgbClr val="D2533C"/>
                          </a:solidFill>
                        </a:rPr>
                        <a:t>Multiple works by different</a:t>
                      </a:r>
                      <a:r>
                        <a:rPr lang="en-US" baseline="0" dirty="0">
                          <a:solidFill>
                            <a:srgbClr val="D2533C"/>
                          </a:solidFill>
                        </a:rPr>
                        <a:t> authors</a:t>
                      </a:r>
                      <a:r>
                        <a:rPr lang="en-US" dirty="0">
                          <a:solidFill>
                            <a:srgbClr val="D2533C"/>
                          </a:solidFill>
                        </a:rPr>
                        <a:t> in the same citation</a:t>
                      </a:r>
                    </a:p>
                  </a:txBody>
                  <a:tcPr/>
                </a:tc>
                <a:tc>
                  <a:txBody>
                    <a:bodyPr/>
                    <a:lstStyle/>
                    <a:p>
                      <a:r>
                        <a:rPr lang="en-US" dirty="0"/>
                        <a:t>(Minor, 1999;</a:t>
                      </a:r>
                      <a:r>
                        <a:rPr lang="en-US" baseline="0" dirty="0"/>
                        <a:t> </a:t>
                      </a:r>
                      <a:r>
                        <a:rPr lang="en-US" baseline="0" dirty="0" err="1"/>
                        <a:t>Shafranske</a:t>
                      </a:r>
                      <a:r>
                        <a:rPr lang="en-US" baseline="0" dirty="0"/>
                        <a:t> &amp; Mahoney, 1998)</a:t>
                      </a:r>
                      <a:endParaRPr lang="en-US" dirty="0"/>
                    </a:p>
                  </a:txBody>
                  <a:tcPr/>
                </a:tc>
                <a:tc>
                  <a:txBody>
                    <a:bodyPr/>
                    <a:lstStyle/>
                    <a:p>
                      <a:r>
                        <a:rPr lang="en-US" dirty="0"/>
                        <a:t>N/A</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C430E-CD36-4AF2-957A-76C084473C0B}"/>
              </a:ext>
            </a:extLst>
          </p:cNvPr>
          <p:cNvPicPr>
            <a:picLocks noChangeAspect="1"/>
          </p:cNvPicPr>
          <p:nvPr/>
        </p:nvPicPr>
        <p:blipFill rotWithShape="1">
          <a:blip r:embed="rId3"/>
          <a:srcRect l="18751" t="13113" r="20011" b="5264"/>
          <a:stretch/>
        </p:blipFill>
        <p:spPr>
          <a:xfrm>
            <a:off x="914400" y="563881"/>
            <a:ext cx="7772400" cy="5824526"/>
          </a:xfrm>
          <a:prstGeom prst="rect">
            <a:avLst/>
          </a:prstGeom>
        </p:spPr>
      </p:pic>
      <p:pic>
        <p:nvPicPr>
          <p:cNvPr id="5" name="Picture 4">
            <a:extLst>
              <a:ext uri="{FF2B5EF4-FFF2-40B4-BE49-F238E27FC236}">
                <a16:creationId xmlns:a16="http://schemas.microsoft.com/office/drawing/2014/main" id="{24DD5ECE-9EAE-46C5-A425-D2BF091F2C2F}"/>
              </a:ext>
            </a:extLst>
          </p:cNvPr>
          <p:cNvPicPr>
            <a:picLocks noChangeAspect="1"/>
          </p:cNvPicPr>
          <p:nvPr/>
        </p:nvPicPr>
        <p:blipFill>
          <a:blip r:embed="rId4"/>
          <a:stretch>
            <a:fillRect/>
          </a:stretch>
        </p:blipFill>
        <p:spPr>
          <a:xfrm>
            <a:off x="1933575" y="1850696"/>
            <a:ext cx="5734050" cy="3814899"/>
          </a:xfrm>
          <a:prstGeom prst="rect">
            <a:avLst/>
          </a:prstGeom>
        </p:spPr>
      </p:pic>
    </p:spTree>
    <p:extLst>
      <p:ext uri="{BB962C8B-B14F-4D97-AF65-F5344CB8AC3E}">
        <p14:creationId xmlns:p14="http://schemas.microsoft.com/office/powerpoint/2010/main" val="1938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40A2-6FA9-4FDB-AB30-0E44659ADF5F}"/>
              </a:ext>
            </a:extLst>
          </p:cNvPr>
          <p:cNvSpPr>
            <a:spLocks noGrp="1"/>
          </p:cNvSpPr>
          <p:nvPr>
            <p:ph type="title"/>
          </p:nvPr>
        </p:nvSpPr>
        <p:spPr/>
        <p:txBody>
          <a:bodyPr/>
          <a:lstStyle/>
          <a:p>
            <a:r>
              <a:rPr lang="en-US" dirty="0"/>
              <a:t>EXIT TICKET </a:t>
            </a:r>
          </a:p>
        </p:txBody>
      </p:sp>
      <p:sp>
        <p:nvSpPr>
          <p:cNvPr id="3" name="Vertical Text Placeholder 2">
            <a:extLst>
              <a:ext uri="{FF2B5EF4-FFF2-40B4-BE49-F238E27FC236}">
                <a16:creationId xmlns:a16="http://schemas.microsoft.com/office/drawing/2014/main" id="{8B298124-760F-44ED-A120-909E9E4DC49D}"/>
              </a:ext>
            </a:extLst>
          </p:cNvPr>
          <p:cNvSpPr>
            <a:spLocks noGrp="1"/>
          </p:cNvSpPr>
          <p:nvPr>
            <p:ph type="body" orient="vert" idx="1"/>
          </p:nvPr>
        </p:nvSpPr>
        <p:spPr>
          <a:xfrm rot="16200000">
            <a:off x="2727960" y="1844039"/>
            <a:ext cx="7376160" cy="4876800"/>
          </a:xfrm>
        </p:spPr>
        <p:txBody>
          <a:bodyPr/>
          <a:lstStyle/>
          <a:p>
            <a:pPr marL="0" indent="0">
              <a:buNone/>
            </a:pPr>
            <a:r>
              <a:rPr lang="en-US" dirty="0"/>
              <a:t>Why are citations important?</a:t>
            </a:r>
          </a:p>
          <a:p>
            <a:pPr marL="0" indent="0">
              <a:buNone/>
            </a:pPr>
            <a:endParaRPr lang="en-US" dirty="0"/>
          </a:p>
          <a:p>
            <a:pPr marL="0" indent="0">
              <a:buNone/>
            </a:pPr>
            <a:r>
              <a:rPr lang="en-US" dirty="0"/>
              <a:t>How would you feel about your ideas or work were used without giving credit?</a:t>
            </a:r>
          </a:p>
          <a:p>
            <a:pPr marL="0" indent="0">
              <a:buNone/>
            </a:pPr>
            <a:endParaRPr lang="en-US" dirty="0"/>
          </a:p>
        </p:txBody>
      </p:sp>
      <p:pic>
        <p:nvPicPr>
          <p:cNvPr id="5" name="Picture 4">
            <a:extLst>
              <a:ext uri="{FF2B5EF4-FFF2-40B4-BE49-F238E27FC236}">
                <a16:creationId xmlns:a16="http://schemas.microsoft.com/office/drawing/2014/main" id="{82973B8A-76B5-4774-B003-3321C5A24FA3}"/>
              </a:ext>
            </a:extLst>
          </p:cNvPr>
          <p:cNvPicPr>
            <a:picLocks noChangeAspect="1"/>
          </p:cNvPicPr>
          <p:nvPr/>
        </p:nvPicPr>
        <p:blipFill>
          <a:blip r:embed="rId2"/>
          <a:stretch>
            <a:fillRect/>
          </a:stretch>
        </p:blipFill>
        <p:spPr>
          <a:xfrm>
            <a:off x="182880" y="2743200"/>
            <a:ext cx="4343400" cy="3550920"/>
          </a:xfrm>
          <a:prstGeom prst="rect">
            <a:avLst/>
          </a:prstGeom>
        </p:spPr>
      </p:pic>
    </p:spTree>
    <p:extLst>
      <p:ext uri="{BB962C8B-B14F-4D97-AF65-F5344CB8AC3E}">
        <p14:creationId xmlns:p14="http://schemas.microsoft.com/office/powerpoint/2010/main" val="517892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8AD8-3A18-4AB0-B9F6-56E7A675E9A5}"/>
              </a:ext>
            </a:extLst>
          </p:cNvPr>
          <p:cNvSpPr>
            <a:spLocks noGrp="1"/>
          </p:cNvSpPr>
          <p:nvPr>
            <p:ph type="title"/>
          </p:nvPr>
        </p:nvSpPr>
        <p:spPr/>
        <p:txBody>
          <a:bodyPr/>
          <a:lstStyle/>
          <a:p>
            <a:endParaRPr lang="en-US"/>
          </a:p>
        </p:txBody>
      </p:sp>
      <p:sp>
        <p:nvSpPr>
          <p:cNvPr id="4" name="AutoShape 2" descr="Image result for plagiarism memes">
            <a:extLst>
              <a:ext uri="{FF2B5EF4-FFF2-40B4-BE49-F238E27FC236}">
                <a16:creationId xmlns:a16="http://schemas.microsoft.com/office/drawing/2014/main" id="{9043D8C9-6318-47F2-B6D6-99483CB9037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0B650AA7-AE40-441A-BD50-C9177AC94B58}"/>
              </a:ext>
            </a:extLst>
          </p:cNvPr>
          <p:cNvPicPr>
            <a:picLocks noChangeAspect="1"/>
          </p:cNvPicPr>
          <p:nvPr/>
        </p:nvPicPr>
        <p:blipFill>
          <a:blip r:embed="rId2"/>
          <a:stretch>
            <a:fillRect/>
          </a:stretch>
        </p:blipFill>
        <p:spPr>
          <a:xfrm>
            <a:off x="1767840" y="1710690"/>
            <a:ext cx="6614160" cy="4613910"/>
          </a:xfrm>
          <a:prstGeom prst="rect">
            <a:avLst/>
          </a:prstGeom>
        </p:spPr>
      </p:pic>
    </p:spTree>
    <p:extLst>
      <p:ext uri="{BB962C8B-B14F-4D97-AF65-F5344CB8AC3E}">
        <p14:creationId xmlns:p14="http://schemas.microsoft.com/office/powerpoint/2010/main" val="334517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APA?</a:t>
            </a:r>
          </a:p>
        </p:txBody>
      </p:sp>
      <p:sp>
        <p:nvSpPr>
          <p:cNvPr id="3" name="Content Placeholder 2"/>
          <p:cNvSpPr>
            <a:spLocks noGrp="1"/>
          </p:cNvSpPr>
          <p:nvPr>
            <p:ph idx="1"/>
          </p:nvPr>
        </p:nvSpPr>
        <p:spPr/>
        <p:txBody>
          <a:bodyPr>
            <a:normAutofit fontScale="92500" lnSpcReduction="10000"/>
          </a:bodyPr>
          <a:lstStyle/>
          <a:p>
            <a:pPr>
              <a:buNone/>
            </a:pPr>
            <a:r>
              <a:rPr lang="en-US" sz="2118" dirty="0"/>
              <a:t>Different professions use different manuals</a:t>
            </a:r>
          </a:p>
          <a:p>
            <a:pPr>
              <a:buNone/>
            </a:pPr>
            <a:endParaRPr lang="en-US" sz="2118" b="1" dirty="0"/>
          </a:p>
          <a:p>
            <a:pPr>
              <a:buNone/>
            </a:pPr>
            <a:r>
              <a:rPr lang="en-US" sz="2118" b="1" dirty="0"/>
              <a:t>Modern Language Association (MLA)</a:t>
            </a:r>
            <a:endParaRPr lang="en-US" sz="2118" dirty="0"/>
          </a:p>
          <a:p>
            <a:pPr lvl="1"/>
            <a:r>
              <a:rPr lang="en-US" sz="2118" dirty="0"/>
              <a:t>English Studies</a:t>
            </a:r>
          </a:p>
          <a:p>
            <a:pPr lvl="1"/>
            <a:r>
              <a:rPr lang="en-US" sz="2118" dirty="0"/>
              <a:t>Foreign Language and Literatures</a:t>
            </a:r>
          </a:p>
          <a:p>
            <a:pPr lvl="1"/>
            <a:endParaRPr lang="en-US" sz="2118" dirty="0"/>
          </a:p>
          <a:p>
            <a:pPr>
              <a:buNone/>
            </a:pPr>
            <a:r>
              <a:rPr lang="en-US" sz="2118" b="1" dirty="0"/>
              <a:t>American Psychological Association (APA)</a:t>
            </a:r>
            <a:endParaRPr lang="en-US" sz="2118" dirty="0"/>
          </a:p>
          <a:p>
            <a:pPr lvl="1"/>
            <a:r>
              <a:rPr lang="en-US" sz="2118" dirty="0"/>
              <a:t>Social Sciences (Psychology, Sociology, Communications, etc.)</a:t>
            </a:r>
          </a:p>
          <a:p>
            <a:pPr lvl="1"/>
            <a:r>
              <a:rPr lang="en-US" sz="2118" dirty="0"/>
              <a:t>Nursing</a:t>
            </a:r>
          </a:p>
          <a:p>
            <a:pPr lvl="1"/>
            <a:endParaRPr lang="en-US" sz="2118" b="1" dirty="0"/>
          </a:p>
          <a:p>
            <a:pPr>
              <a:buNone/>
            </a:pPr>
            <a:r>
              <a:rPr lang="en-US" sz="2118" b="1" dirty="0"/>
              <a:t>Chicago Style</a:t>
            </a:r>
            <a:endParaRPr lang="en-US" sz="2118" dirty="0"/>
          </a:p>
          <a:p>
            <a:pPr lvl="1"/>
            <a:r>
              <a:rPr lang="en-US" sz="2118" dirty="0"/>
              <a:t>History</a:t>
            </a:r>
          </a:p>
          <a:p>
            <a:pPr lvl="1"/>
            <a:r>
              <a:rPr lang="en-US" sz="2118" dirty="0"/>
              <a:t>Arts</a:t>
            </a:r>
          </a:p>
          <a:p>
            <a:pPr lvl="1"/>
            <a:r>
              <a:rPr lang="en-US" sz="2118" dirty="0"/>
              <a:t>Sciences</a:t>
            </a:r>
          </a:p>
          <a:p>
            <a:pPr lvl="1"/>
            <a:endParaRPr lang="en-US" sz="2118" b="1" dirty="0"/>
          </a:p>
          <a:p>
            <a:pPr lvl="1">
              <a:buNone/>
            </a:pPr>
            <a:endParaRPr lang="en-US" sz="2118" dirty="0"/>
          </a:p>
          <a:p>
            <a:endParaRPr lang="en-US" dirty="0"/>
          </a:p>
        </p:txBody>
      </p:sp>
      <p:sp>
        <p:nvSpPr>
          <p:cNvPr id="4" name="TextBox 3"/>
          <p:cNvSpPr txBox="1"/>
          <p:nvPr/>
        </p:nvSpPr>
        <p:spPr>
          <a:xfrm>
            <a:off x="2313406" y="5669330"/>
            <a:ext cx="184666" cy="369332"/>
          </a:xfrm>
          <a:prstGeom prst="rect">
            <a:avLst/>
          </a:prstGeom>
          <a:noFill/>
        </p:spPr>
        <p:txBody>
          <a:bodyPr wrap="non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credit sources?</a:t>
            </a:r>
          </a:p>
        </p:txBody>
      </p:sp>
      <p:sp>
        <p:nvSpPr>
          <p:cNvPr id="3" name="Content Placeholder 2"/>
          <p:cNvSpPr>
            <a:spLocks noGrp="1"/>
          </p:cNvSpPr>
          <p:nvPr>
            <p:ph idx="1"/>
          </p:nvPr>
        </p:nvSpPr>
        <p:spPr/>
        <p:txBody>
          <a:bodyPr>
            <a:normAutofit/>
          </a:bodyPr>
          <a:lstStyle/>
          <a:p>
            <a:r>
              <a:rPr lang="en-US" i="1" dirty="0"/>
              <a:t>Crediting sources </a:t>
            </a:r>
            <a:r>
              <a:rPr lang="en-US" dirty="0"/>
              <a:t>gives an author or resource credit for original information. Crediting sources in your paper includes two parts:</a:t>
            </a:r>
          </a:p>
          <a:p>
            <a:pPr>
              <a:buNone/>
            </a:pPr>
            <a:endParaRPr lang="en-US" dirty="0"/>
          </a:p>
          <a:p>
            <a:pPr lvl="1"/>
            <a:r>
              <a:rPr lang="en-US" b="1" dirty="0"/>
              <a:t>In-Text Citations: </a:t>
            </a:r>
            <a:r>
              <a:rPr lang="en-US" dirty="0"/>
              <a:t>When you present information in the body of your paper, you briefly identify its source.</a:t>
            </a:r>
          </a:p>
          <a:p>
            <a:endParaRPr lang="en-US" dirty="0"/>
          </a:p>
          <a:p>
            <a:pPr lvl="1"/>
            <a:r>
              <a:rPr lang="en-US" b="1" dirty="0"/>
              <a:t>Reference List: </a:t>
            </a:r>
            <a:r>
              <a:rPr lang="en-US" dirty="0"/>
              <a:t>On a separate page at the end of your paper, you write a detailed list of the sources cited in your paper.</a:t>
            </a:r>
          </a:p>
          <a:p>
            <a:endParaRPr lang="en-US" b="1" dirty="0"/>
          </a:p>
          <a:p>
            <a:r>
              <a:rPr lang="en-US" dirty="0"/>
              <a:t>The in-text citations and reference list should credit the exact same sources.</a:t>
            </a:r>
          </a:p>
          <a:p>
            <a:pPr>
              <a:buNone/>
            </a:pPr>
            <a:endParaRPr lang="en-US" i="1" dirty="0"/>
          </a:p>
          <a:p>
            <a:pPr>
              <a:buNone/>
            </a:pPr>
            <a:endParaRPr lang="en-US" dirty="0"/>
          </a:p>
          <a:p>
            <a:pPr>
              <a:buNone/>
            </a:pPr>
            <a:endParaRPr lang="en-US" dirty="0"/>
          </a:p>
          <a:p>
            <a:pPr lvl="1"/>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credit sources?</a:t>
            </a:r>
          </a:p>
        </p:txBody>
      </p:sp>
      <p:sp>
        <p:nvSpPr>
          <p:cNvPr id="3" name="Content Placeholder 2"/>
          <p:cNvSpPr>
            <a:spLocks noGrp="1"/>
          </p:cNvSpPr>
          <p:nvPr>
            <p:ph idx="1"/>
          </p:nvPr>
        </p:nvSpPr>
        <p:spPr/>
        <p:txBody>
          <a:bodyPr/>
          <a:lstStyle/>
          <a:p>
            <a:r>
              <a:rPr lang="en-US" dirty="0"/>
              <a:t>Acknowledge authors for their ideas</a:t>
            </a:r>
          </a:p>
          <a:p>
            <a:r>
              <a:rPr lang="en-US" dirty="0"/>
              <a:t>Avoid plagiarism</a:t>
            </a:r>
          </a:p>
          <a:p>
            <a:r>
              <a:rPr lang="en-US" dirty="0"/>
              <a:t>Increase credibility and transparency</a:t>
            </a:r>
          </a:p>
          <a:p>
            <a:r>
              <a:rPr lang="en-US" dirty="0"/>
              <a:t>Join an ongoing academic discussion</a:t>
            </a:r>
          </a:p>
          <a:p>
            <a:r>
              <a:rPr lang="en-US" dirty="0"/>
              <a:t>Become a part of a professional community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you credit?</a:t>
            </a:r>
          </a:p>
        </p:txBody>
      </p:sp>
      <p:sp>
        <p:nvSpPr>
          <p:cNvPr id="3" name="Content Placeholder 2"/>
          <p:cNvSpPr>
            <a:spLocks noGrp="1"/>
          </p:cNvSpPr>
          <p:nvPr>
            <p:ph idx="1"/>
          </p:nvPr>
        </p:nvSpPr>
        <p:spPr>
          <a:xfrm>
            <a:off x="457200" y="1600200"/>
            <a:ext cx="8229600" cy="4876800"/>
          </a:xfrm>
        </p:spPr>
        <p:txBody>
          <a:bodyPr/>
          <a:lstStyle/>
          <a:p>
            <a:r>
              <a:rPr lang="en-US" dirty="0"/>
              <a:t>Any information that you learned from another source including facts, statistics, opinions, theories, photographs, and charts</a:t>
            </a:r>
          </a:p>
          <a:p>
            <a:pPr>
              <a:buNone/>
            </a:pPr>
            <a:endParaRPr lang="en-US" dirty="0"/>
          </a:p>
          <a:p>
            <a:r>
              <a:rPr lang="en-US" dirty="0"/>
              <a:t>Credit these sources when you mention their information in any way (quotations, summaries, paraphrases)</a:t>
            </a:r>
          </a:p>
          <a:p>
            <a:pPr>
              <a:buNone/>
            </a:pPr>
            <a:endParaRPr lang="en-US" dirty="0"/>
          </a:p>
          <a:p>
            <a:r>
              <a:rPr lang="en-US" dirty="0"/>
              <a:t>EXCEPTION: Information that is common knowledge</a:t>
            </a:r>
          </a:p>
          <a:p>
            <a:pPr lvl="1"/>
            <a:r>
              <a:rPr lang="en-US" dirty="0"/>
              <a:t>Barack Obama was the president of the United States.</a:t>
            </a:r>
          </a:p>
          <a:p>
            <a:pPr lvl="1"/>
            <a:r>
              <a:rPr lang="en-US" dirty="0"/>
              <a:t>The declaration of independence was signed July 4, 1776.</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Citation Format</a:t>
            </a:r>
          </a:p>
        </p:txBody>
      </p:sp>
      <p:sp>
        <p:nvSpPr>
          <p:cNvPr id="3" name="Content Placeholder 2"/>
          <p:cNvSpPr>
            <a:spLocks noGrp="1"/>
          </p:cNvSpPr>
          <p:nvPr>
            <p:ph idx="1"/>
          </p:nvPr>
        </p:nvSpPr>
        <p:spPr/>
        <p:txBody>
          <a:bodyPr>
            <a:normAutofit/>
          </a:bodyPr>
          <a:lstStyle/>
          <a:p>
            <a:r>
              <a:rPr lang="en-US" sz="2000" dirty="0"/>
              <a:t>An in-text citation usually includes the following information:</a:t>
            </a:r>
          </a:p>
          <a:p>
            <a:endParaRPr lang="en-US" sz="2000" dirty="0"/>
          </a:p>
          <a:p>
            <a:pPr lvl="1"/>
            <a:r>
              <a:rPr lang="en-US" b="1" dirty="0"/>
              <a:t>Author’s last name </a:t>
            </a:r>
            <a:r>
              <a:rPr lang="en-US" dirty="0"/>
              <a:t>(no first name or initial)</a:t>
            </a:r>
          </a:p>
          <a:p>
            <a:pPr lvl="1"/>
            <a:r>
              <a:rPr lang="en-US" b="1" dirty="0"/>
              <a:t>Publication date </a:t>
            </a:r>
            <a:r>
              <a:rPr lang="en-US" dirty="0"/>
              <a:t>(year only—even for electronic sources)</a:t>
            </a:r>
          </a:p>
          <a:p>
            <a:pPr lvl="1"/>
            <a:r>
              <a:rPr lang="en-US" b="1" dirty="0"/>
              <a:t>Page number </a:t>
            </a:r>
            <a:r>
              <a:rPr lang="en-US" dirty="0"/>
              <a:t>(required for quotations; optional for paraphrases)</a:t>
            </a:r>
          </a:p>
          <a:p>
            <a:pPr lvl="1"/>
            <a:endParaRPr lang="en-US" i="1" dirty="0"/>
          </a:p>
          <a:p>
            <a:r>
              <a:rPr lang="en-US" sz="2000" dirty="0"/>
              <a:t>The rest of the information about the source appears in the reference list.</a:t>
            </a:r>
          </a:p>
          <a:p>
            <a:endParaRPr lang="en-US"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In-Text Citation Format</a:t>
            </a:r>
          </a:p>
        </p:txBody>
      </p:sp>
      <p:sp>
        <p:nvSpPr>
          <p:cNvPr id="3" name="Content Placeholder 2"/>
          <p:cNvSpPr>
            <a:spLocks noGrp="1"/>
          </p:cNvSpPr>
          <p:nvPr>
            <p:ph idx="1"/>
          </p:nvPr>
        </p:nvSpPr>
        <p:spPr/>
        <p:txBody>
          <a:bodyPr>
            <a:normAutofit/>
          </a:bodyPr>
          <a:lstStyle/>
          <a:p>
            <a:pPr>
              <a:buNone/>
            </a:pPr>
            <a:r>
              <a:rPr lang="en-US" sz="2200" dirty="0">
                <a:solidFill>
                  <a:schemeClr val="tx2">
                    <a:lumMod val="75000"/>
                  </a:schemeClr>
                </a:solidFill>
              </a:rPr>
              <a:t>Author’s name and publication year at end of sentence</a:t>
            </a:r>
          </a:p>
          <a:p>
            <a:r>
              <a:rPr lang="en-US" sz="2200" dirty="0"/>
              <a:t>People with bipolar disorder often have lower wages, higher unemployment, work absenteeism, reliance on workmen’s compensation, higher rates of divorce, lower levels of educational attainment, higher arrest rates, and hospitalization </a:t>
            </a:r>
            <a:r>
              <a:rPr lang="en-US" sz="2200" dirty="0">
                <a:solidFill>
                  <a:srgbClr val="D2533C"/>
                </a:solidFill>
              </a:rPr>
              <a:t>(Leahy, 2007)</a:t>
            </a:r>
            <a:r>
              <a:rPr lang="en-US" sz="2200" dirty="0"/>
              <a:t>.</a:t>
            </a:r>
          </a:p>
          <a:p>
            <a:pPr>
              <a:buNone/>
            </a:pPr>
            <a:endParaRPr lang="en-US" sz="2200" dirty="0"/>
          </a:p>
          <a:p>
            <a:pPr>
              <a:buNone/>
            </a:pPr>
            <a:r>
              <a:rPr lang="en-US" sz="2200" dirty="0">
                <a:solidFill>
                  <a:srgbClr val="A53926"/>
                </a:solidFill>
              </a:rPr>
              <a:t>Author’s name in the sentence immediately followed by year</a:t>
            </a:r>
          </a:p>
          <a:p>
            <a:r>
              <a:rPr lang="en-US" sz="2200" dirty="0"/>
              <a:t>According to Leahy </a:t>
            </a:r>
            <a:r>
              <a:rPr lang="en-US" sz="2200" dirty="0">
                <a:solidFill>
                  <a:srgbClr val="D2533C"/>
                </a:solidFill>
              </a:rPr>
              <a:t>(2007)</a:t>
            </a:r>
            <a:r>
              <a:rPr lang="en-US" sz="2200" dirty="0"/>
              <a:t>, people with bipolar disorder often have lower wages, higher unemployment, work absenteeism, reliance on workmen’s compensation, higher rates of divorce, lower levels of educational attainment, higher arrest rates, and hospitalization.</a:t>
            </a:r>
          </a:p>
          <a:p>
            <a:pPr>
              <a:buNone/>
            </a:pPr>
            <a:endParaRPr lang="en-US" sz="2118"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In-Text Citations with Quotations </a:t>
            </a:r>
            <a:r>
              <a:rPr lang="en-US" sz="2222" dirty="0"/>
              <a:t>(under 40 words)</a:t>
            </a:r>
          </a:p>
        </p:txBody>
      </p:sp>
      <p:sp>
        <p:nvSpPr>
          <p:cNvPr id="3" name="Content Placeholder 2"/>
          <p:cNvSpPr>
            <a:spLocks noGrp="1"/>
          </p:cNvSpPr>
          <p:nvPr>
            <p:ph idx="1"/>
          </p:nvPr>
        </p:nvSpPr>
        <p:spPr/>
        <p:txBody>
          <a:bodyPr/>
          <a:lstStyle/>
          <a:p>
            <a:pPr>
              <a:buNone/>
            </a:pPr>
            <a:r>
              <a:rPr lang="en-US" sz="2200" dirty="0">
                <a:solidFill>
                  <a:srgbClr val="A53926"/>
                </a:solidFill>
              </a:rPr>
              <a:t>Author’s name, year, and page number immediately following quotation</a:t>
            </a:r>
          </a:p>
          <a:p>
            <a:r>
              <a:rPr lang="en-US" sz="2200" i="1" dirty="0"/>
              <a:t>Genres</a:t>
            </a:r>
            <a:r>
              <a:rPr lang="en-US" sz="2200" dirty="0"/>
              <a:t> are “abstract, socially recognized ways of using language” </a:t>
            </a:r>
            <a:r>
              <a:rPr lang="en-US" sz="2200" dirty="0">
                <a:solidFill>
                  <a:srgbClr val="D2533C"/>
                </a:solidFill>
              </a:rPr>
              <a:t>(Hyland, 2003, </a:t>
            </a:r>
            <a:r>
              <a:rPr lang="en-US" sz="2200" dirty="0" err="1">
                <a:solidFill>
                  <a:srgbClr val="D2533C"/>
                </a:solidFill>
              </a:rPr>
              <a:t>p</a:t>
            </a:r>
            <a:r>
              <a:rPr lang="en-US" sz="2200" dirty="0">
                <a:solidFill>
                  <a:srgbClr val="D2533C"/>
                </a:solidFill>
              </a:rPr>
              <a:t>. 21)</a:t>
            </a:r>
            <a:r>
              <a:rPr lang="en-US" sz="2200" dirty="0"/>
              <a:t>.</a:t>
            </a:r>
          </a:p>
          <a:p>
            <a:endParaRPr lang="en-US" sz="2200" dirty="0"/>
          </a:p>
          <a:p>
            <a:pPr>
              <a:buNone/>
            </a:pPr>
            <a:r>
              <a:rPr lang="en-US" sz="2200" dirty="0">
                <a:solidFill>
                  <a:srgbClr val="A53926"/>
                </a:solidFill>
              </a:rPr>
              <a:t>Author’s name in the sentence immediately followed by year</a:t>
            </a:r>
          </a:p>
          <a:p>
            <a:pPr>
              <a:buNone/>
            </a:pPr>
            <a:r>
              <a:rPr lang="en-US" sz="2200" dirty="0">
                <a:solidFill>
                  <a:srgbClr val="A53926"/>
                </a:solidFill>
              </a:rPr>
              <a:t>Page number immediately following quotation</a:t>
            </a:r>
          </a:p>
          <a:p>
            <a:r>
              <a:rPr lang="en-US" sz="2200" dirty="0"/>
              <a:t>According to Hyland </a:t>
            </a:r>
            <a:r>
              <a:rPr lang="en-US" sz="2200" dirty="0">
                <a:solidFill>
                  <a:schemeClr val="tx2"/>
                </a:solidFill>
              </a:rPr>
              <a:t>(2003)</a:t>
            </a:r>
            <a:r>
              <a:rPr lang="en-US" sz="2200" dirty="0"/>
              <a:t>, </a:t>
            </a:r>
            <a:r>
              <a:rPr lang="en-US" sz="2200" i="1" dirty="0"/>
              <a:t>genres</a:t>
            </a:r>
            <a:r>
              <a:rPr lang="en-US" sz="2200" dirty="0"/>
              <a:t> are “abstract, socially recognized ways of using language” </a:t>
            </a:r>
            <a:r>
              <a:rPr lang="en-US" sz="2200" dirty="0">
                <a:solidFill>
                  <a:srgbClr val="D2533C"/>
                </a:solidFill>
              </a:rPr>
              <a:t>(</a:t>
            </a:r>
            <a:r>
              <a:rPr lang="en-US" sz="2200" dirty="0" err="1">
                <a:solidFill>
                  <a:srgbClr val="D2533C"/>
                </a:solidFill>
              </a:rPr>
              <a:t>p</a:t>
            </a:r>
            <a:r>
              <a:rPr lang="en-US" sz="2200" dirty="0">
                <a:solidFill>
                  <a:srgbClr val="D2533C"/>
                </a:solidFill>
              </a:rPr>
              <a:t>. 354)</a:t>
            </a:r>
            <a:r>
              <a:rPr lang="en-US" sz="2200" dirty="0"/>
              <a:t>.</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bCFBI9RzDRDRF7WJ2FopKu"/>
</p:tagLst>
</file>

<file path=ppt/tags/tag10.xml><?xml version="1.0" encoding="utf-8"?>
<p:tagLst xmlns:a="http://schemas.openxmlformats.org/drawingml/2006/main" xmlns:r="http://schemas.openxmlformats.org/officeDocument/2006/relationships" xmlns:p="http://schemas.openxmlformats.org/presentationml/2006/main">
  <p:tag name="DVSHAPEID" val="govsS4qpmxab2Sq2vGFDbA"/>
</p:tagLst>
</file>

<file path=ppt/tags/tag11.xml><?xml version="1.0" encoding="utf-8"?>
<p:tagLst xmlns:a="http://schemas.openxmlformats.org/drawingml/2006/main" xmlns:r="http://schemas.openxmlformats.org/officeDocument/2006/relationships" xmlns:p="http://schemas.openxmlformats.org/presentationml/2006/main">
  <p:tag name="DVSHAPEID" val="sTOLhqJXRzGIP0cqgDVBNT"/>
</p:tagLst>
</file>

<file path=ppt/tags/tag12.xml><?xml version="1.0" encoding="utf-8"?>
<p:tagLst xmlns:a="http://schemas.openxmlformats.org/drawingml/2006/main" xmlns:r="http://schemas.openxmlformats.org/officeDocument/2006/relationships" xmlns:p="http://schemas.openxmlformats.org/presentationml/2006/main">
  <p:tag name="DVSHAPEID" val="ISf8Car7BN8GVCE7M0FpGA"/>
</p:tagLst>
</file>

<file path=ppt/tags/tag13.xml><?xml version="1.0" encoding="utf-8"?>
<p:tagLst xmlns:a="http://schemas.openxmlformats.org/drawingml/2006/main" xmlns:r="http://schemas.openxmlformats.org/officeDocument/2006/relationships" xmlns:p="http://schemas.openxmlformats.org/presentationml/2006/main">
  <p:tag name="DVSHAPEID" val="uj3pQ5q1HAMyaVv8OzvJXS"/>
</p:tagLst>
</file>

<file path=ppt/tags/tag14.xml><?xml version="1.0" encoding="utf-8"?>
<p:tagLst xmlns:a="http://schemas.openxmlformats.org/drawingml/2006/main" xmlns:r="http://schemas.openxmlformats.org/officeDocument/2006/relationships" xmlns:p="http://schemas.openxmlformats.org/presentationml/2006/main">
  <p:tag name="DVSHAPEID" val="z84AM9QVVnd7nV5ckmHA6y"/>
</p:tagLst>
</file>

<file path=ppt/tags/tag15.xml><?xml version="1.0" encoding="utf-8"?>
<p:tagLst xmlns:a="http://schemas.openxmlformats.org/drawingml/2006/main" xmlns:r="http://schemas.openxmlformats.org/officeDocument/2006/relationships" xmlns:p="http://schemas.openxmlformats.org/presentationml/2006/main">
  <p:tag name="DVSHAPEID" val="TnrIBEb6UWDCKUlgjhaMEp"/>
</p:tagLst>
</file>

<file path=ppt/tags/tag16.xml><?xml version="1.0" encoding="utf-8"?>
<p:tagLst xmlns:a="http://schemas.openxmlformats.org/drawingml/2006/main" xmlns:r="http://schemas.openxmlformats.org/officeDocument/2006/relationships" xmlns:p="http://schemas.openxmlformats.org/presentationml/2006/main">
  <p:tag name="DVSHAPEID" val="l2yA3Cf82nM0eH83xcJPtg"/>
</p:tagLst>
</file>

<file path=ppt/tags/tag17.xml><?xml version="1.0" encoding="utf-8"?>
<p:tagLst xmlns:a="http://schemas.openxmlformats.org/drawingml/2006/main" xmlns:r="http://schemas.openxmlformats.org/officeDocument/2006/relationships" xmlns:p="http://schemas.openxmlformats.org/presentationml/2006/main">
  <p:tag name="DVSHAPEID" val="uLaaR33qpkUu1oa0AzRLTf"/>
</p:tagLst>
</file>

<file path=ppt/tags/tag18.xml><?xml version="1.0" encoding="utf-8"?>
<p:tagLst xmlns:a="http://schemas.openxmlformats.org/drawingml/2006/main" xmlns:r="http://schemas.openxmlformats.org/officeDocument/2006/relationships" xmlns:p="http://schemas.openxmlformats.org/presentationml/2006/main">
  <p:tag name="DVSHAPEID" val="PJFD7fJY2PW5yMpSLb5CXs"/>
</p:tagLst>
</file>

<file path=ppt/tags/tag19.xml><?xml version="1.0" encoding="utf-8"?>
<p:tagLst xmlns:a="http://schemas.openxmlformats.org/drawingml/2006/main" xmlns:r="http://schemas.openxmlformats.org/officeDocument/2006/relationships" xmlns:p="http://schemas.openxmlformats.org/presentationml/2006/main">
  <p:tag name="DVSHAPEID" val="6KGJTwBaXHmeVrudWNGrh4"/>
</p:tagLst>
</file>

<file path=ppt/tags/tag2.xml><?xml version="1.0" encoding="utf-8"?>
<p:tagLst xmlns:a="http://schemas.openxmlformats.org/drawingml/2006/main" xmlns:r="http://schemas.openxmlformats.org/officeDocument/2006/relationships" xmlns:p="http://schemas.openxmlformats.org/presentationml/2006/main">
  <p:tag name="DVSHAPEID" val="xfepsjlOfpemy1YFXUNLk7"/>
</p:tagLst>
</file>

<file path=ppt/tags/tag20.xml><?xml version="1.0" encoding="utf-8"?>
<p:tagLst xmlns:a="http://schemas.openxmlformats.org/drawingml/2006/main" xmlns:r="http://schemas.openxmlformats.org/officeDocument/2006/relationships" xmlns:p="http://schemas.openxmlformats.org/presentationml/2006/main">
  <p:tag name="DVSHAPEID" val="yVQnAIOFGhinCVXomcmSRe"/>
</p:tagLst>
</file>

<file path=ppt/tags/tag21.xml><?xml version="1.0" encoding="utf-8"?>
<p:tagLst xmlns:a="http://schemas.openxmlformats.org/drawingml/2006/main" xmlns:r="http://schemas.openxmlformats.org/officeDocument/2006/relationships" xmlns:p="http://schemas.openxmlformats.org/presentationml/2006/main">
  <p:tag name="DVSHAPEID" val="JjRYoxfhWwa2bKTvVTlh05"/>
</p:tagLst>
</file>

<file path=ppt/tags/tag22.xml><?xml version="1.0" encoding="utf-8"?>
<p:tagLst xmlns:a="http://schemas.openxmlformats.org/drawingml/2006/main" xmlns:r="http://schemas.openxmlformats.org/officeDocument/2006/relationships" xmlns:p="http://schemas.openxmlformats.org/presentationml/2006/main">
  <p:tag name="DVSHAPEID" val="WxOyfxrt5pcjcwwCjgqolL"/>
</p:tagLst>
</file>

<file path=ppt/tags/tag23.xml><?xml version="1.0" encoding="utf-8"?>
<p:tagLst xmlns:a="http://schemas.openxmlformats.org/drawingml/2006/main" xmlns:r="http://schemas.openxmlformats.org/officeDocument/2006/relationships" xmlns:p="http://schemas.openxmlformats.org/presentationml/2006/main">
  <p:tag name="DVSHAPEID" val="dAJdvQgswzdDnj9PhHQsrK"/>
</p:tagLst>
</file>

<file path=ppt/tags/tag24.xml><?xml version="1.0" encoding="utf-8"?>
<p:tagLst xmlns:a="http://schemas.openxmlformats.org/drawingml/2006/main" xmlns:r="http://schemas.openxmlformats.org/officeDocument/2006/relationships" xmlns:p="http://schemas.openxmlformats.org/presentationml/2006/main">
  <p:tag name="DVSHAPEID" val="PSxmZjz4RBKakeP22AcCSD"/>
</p:tagLst>
</file>

<file path=ppt/tags/tag25.xml><?xml version="1.0" encoding="utf-8"?>
<p:tagLst xmlns:a="http://schemas.openxmlformats.org/drawingml/2006/main" xmlns:r="http://schemas.openxmlformats.org/officeDocument/2006/relationships" xmlns:p="http://schemas.openxmlformats.org/presentationml/2006/main">
  <p:tag name="DVSHAPEID" val="5y8dsuZJySksLRF8RXTrIB"/>
</p:tagLst>
</file>

<file path=ppt/tags/tag26.xml><?xml version="1.0" encoding="utf-8"?>
<p:tagLst xmlns:a="http://schemas.openxmlformats.org/drawingml/2006/main" xmlns:r="http://schemas.openxmlformats.org/officeDocument/2006/relationships" xmlns:p="http://schemas.openxmlformats.org/presentationml/2006/main">
  <p:tag name="DVSHAPEID" val="TdYV0eEffORcMZdMR5573R"/>
</p:tagLst>
</file>

<file path=ppt/tags/tag27.xml><?xml version="1.0" encoding="utf-8"?>
<p:tagLst xmlns:a="http://schemas.openxmlformats.org/drawingml/2006/main" xmlns:r="http://schemas.openxmlformats.org/officeDocument/2006/relationships" xmlns:p="http://schemas.openxmlformats.org/presentationml/2006/main">
  <p:tag name="DVSHAPEID" val="PRtXnUJfJrUuEVexuK4jDv"/>
</p:tagLst>
</file>

<file path=ppt/tags/tag28.xml><?xml version="1.0" encoding="utf-8"?>
<p:tagLst xmlns:a="http://schemas.openxmlformats.org/drawingml/2006/main" xmlns:r="http://schemas.openxmlformats.org/officeDocument/2006/relationships" xmlns:p="http://schemas.openxmlformats.org/presentationml/2006/main">
  <p:tag name="DVSHAPEID" val="By5GU45OmAy2n7s2RKwZ5q"/>
</p:tagLst>
</file>

<file path=ppt/tags/tag29.xml><?xml version="1.0" encoding="utf-8"?>
<p:tagLst xmlns:a="http://schemas.openxmlformats.org/drawingml/2006/main" xmlns:r="http://schemas.openxmlformats.org/officeDocument/2006/relationships" xmlns:p="http://schemas.openxmlformats.org/presentationml/2006/main">
  <p:tag name="DVSHAPEID" val="hhkhykAl3JejgURHZE9V4j"/>
</p:tagLst>
</file>

<file path=ppt/tags/tag3.xml><?xml version="1.0" encoding="utf-8"?>
<p:tagLst xmlns:a="http://schemas.openxmlformats.org/drawingml/2006/main" xmlns:r="http://schemas.openxmlformats.org/officeDocument/2006/relationships" xmlns:p="http://schemas.openxmlformats.org/presentationml/2006/main">
  <p:tag name="DVSHAPEID" val="3gm4Dng9JaaH5pmjHyePBd"/>
</p:tagLst>
</file>

<file path=ppt/tags/tag30.xml><?xml version="1.0" encoding="utf-8"?>
<p:tagLst xmlns:a="http://schemas.openxmlformats.org/drawingml/2006/main" xmlns:r="http://schemas.openxmlformats.org/officeDocument/2006/relationships" xmlns:p="http://schemas.openxmlformats.org/presentationml/2006/main">
  <p:tag name="DVSHAPEID" val="VCy74rTkNDqagNlDwLd1xO"/>
</p:tagLst>
</file>

<file path=ppt/tags/tag31.xml><?xml version="1.0" encoding="utf-8"?>
<p:tagLst xmlns:a="http://schemas.openxmlformats.org/drawingml/2006/main" xmlns:r="http://schemas.openxmlformats.org/officeDocument/2006/relationships" xmlns:p="http://schemas.openxmlformats.org/presentationml/2006/main">
  <p:tag name="DVSHAPEID" val="N3Rxa9LRPalYmHJrf8sIWA"/>
</p:tagLst>
</file>

<file path=ppt/tags/tag32.xml><?xml version="1.0" encoding="utf-8"?>
<p:tagLst xmlns:a="http://schemas.openxmlformats.org/drawingml/2006/main" xmlns:r="http://schemas.openxmlformats.org/officeDocument/2006/relationships" xmlns:p="http://schemas.openxmlformats.org/presentationml/2006/main">
  <p:tag name="DVSHAPEID" val="T5D4lm8oH3L6OufxhJyWOf"/>
</p:tagLst>
</file>

<file path=ppt/tags/tag33.xml><?xml version="1.0" encoding="utf-8"?>
<p:tagLst xmlns:a="http://schemas.openxmlformats.org/drawingml/2006/main" xmlns:r="http://schemas.openxmlformats.org/officeDocument/2006/relationships" xmlns:p="http://schemas.openxmlformats.org/presentationml/2006/main">
  <p:tag name="DVSHAPEID" val="PirET5w4yOSd9LT6OoIrti"/>
</p:tagLst>
</file>

<file path=ppt/tags/tag34.xml><?xml version="1.0" encoding="utf-8"?>
<p:tagLst xmlns:a="http://schemas.openxmlformats.org/drawingml/2006/main" xmlns:r="http://schemas.openxmlformats.org/officeDocument/2006/relationships" xmlns:p="http://schemas.openxmlformats.org/presentationml/2006/main">
  <p:tag name="DVSHAPEID" val="dgTebHRIa0MEglDHs3RCuW"/>
</p:tagLst>
</file>

<file path=ppt/tags/tag35.xml><?xml version="1.0" encoding="utf-8"?>
<p:tagLst xmlns:a="http://schemas.openxmlformats.org/drawingml/2006/main" xmlns:r="http://schemas.openxmlformats.org/officeDocument/2006/relationships" xmlns:p="http://schemas.openxmlformats.org/presentationml/2006/main">
  <p:tag name="DVSHAPEID" val="eBkuDaVadmLx4aKFUOdPER"/>
</p:tagLst>
</file>

<file path=ppt/tags/tag36.xml><?xml version="1.0" encoding="utf-8"?>
<p:tagLst xmlns:a="http://schemas.openxmlformats.org/drawingml/2006/main" xmlns:r="http://schemas.openxmlformats.org/officeDocument/2006/relationships" xmlns:p="http://schemas.openxmlformats.org/presentationml/2006/main">
  <p:tag name="DVSHAPEID" val="qvvxt6WFzQNg1hTH3HNZNq"/>
</p:tagLst>
</file>

<file path=ppt/tags/tag37.xml><?xml version="1.0" encoding="utf-8"?>
<p:tagLst xmlns:a="http://schemas.openxmlformats.org/drawingml/2006/main" xmlns:r="http://schemas.openxmlformats.org/officeDocument/2006/relationships" xmlns:p="http://schemas.openxmlformats.org/presentationml/2006/main">
  <p:tag name="DVSHAPEID" val="SJgsWN92pFhmbPY6GOdyNV"/>
</p:tagLst>
</file>

<file path=ppt/tags/tag38.xml><?xml version="1.0" encoding="utf-8"?>
<p:tagLst xmlns:a="http://schemas.openxmlformats.org/drawingml/2006/main" xmlns:r="http://schemas.openxmlformats.org/officeDocument/2006/relationships" xmlns:p="http://schemas.openxmlformats.org/presentationml/2006/main">
  <p:tag name="DVSHAPEID" val="JO8tLdLv2E40CMg198wwr8"/>
</p:tagLst>
</file>

<file path=ppt/tags/tag39.xml><?xml version="1.0" encoding="utf-8"?>
<p:tagLst xmlns:a="http://schemas.openxmlformats.org/drawingml/2006/main" xmlns:r="http://schemas.openxmlformats.org/officeDocument/2006/relationships" xmlns:p="http://schemas.openxmlformats.org/presentationml/2006/main">
  <p:tag name="DVSHAPEID" val="YF64IX0YLeCXZsjt2WhTCC"/>
</p:tagLst>
</file>

<file path=ppt/tags/tag4.xml><?xml version="1.0" encoding="utf-8"?>
<p:tagLst xmlns:a="http://schemas.openxmlformats.org/drawingml/2006/main" xmlns:r="http://schemas.openxmlformats.org/officeDocument/2006/relationships" xmlns:p="http://schemas.openxmlformats.org/presentationml/2006/main">
  <p:tag name="DVSHAPEID" val="DiyVLnHtBZ9pcY2nFXx6F4"/>
</p:tagLst>
</file>

<file path=ppt/tags/tag40.xml><?xml version="1.0" encoding="utf-8"?>
<p:tagLst xmlns:a="http://schemas.openxmlformats.org/drawingml/2006/main" xmlns:r="http://schemas.openxmlformats.org/officeDocument/2006/relationships" xmlns:p="http://schemas.openxmlformats.org/presentationml/2006/main">
  <p:tag name="DVSHAPEID" val="iaccPEE52gtBPtmGuNu3TP"/>
</p:tagLst>
</file>

<file path=ppt/tags/tag41.xml><?xml version="1.0" encoding="utf-8"?>
<p:tagLst xmlns:a="http://schemas.openxmlformats.org/drawingml/2006/main" xmlns:r="http://schemas.openxmlformats.org/officeDocument/2006/relationships" xmlns:p="http://schemas.openxmlformats.org/presentationml/2006/main">
  <p:tag name="DVSHAPEID" val="nFMOHG6AfyvlmVRv7mjGcm"/>
</p:tagLst>
</file>

<file path=ppt/tags/tag42.xml><?xml version="1.0" encoding="utf-8"?>
<p:tagLst xmlns:a="http://schemas.openxmlformats.org/drawingml/2006/main" xmlns:r="http://schemas.openxmlformats.org/officeDocument/2006/relationships" xmlns:p="http://schemas.openxmlformats.org/presentationml/2006/main">
  <p:tag name="DVSHAPEID" val="tnCP6lrtozJtNxp0WYZs0V"/>
</p:tagLst>
</file>

<file path=ppt/tags/tag43.xml><?xml version="1.0" encoding="utf-8"?>
<p:tagLst xmlns:a="http://schemas.openxmlformats.org/drawingml/2006/main" xmlns:r="http://schemas.openxmlformats.org/officeDocument/2006/relationships" xmlns:p="http://schemas.openxmlformats.org/presentationml/2006/main">
  <p:tag name="DVSHAPEID" val="6t7rPYF8JcC0bpcSAK8L9W"/>
</p:tagLst>
</file>

<file path=ppt/tags/tag44.xml><?xml version="1.0" encoding="utf-8"?>
<p:tagLst xmlns:a="http://schemas.openxmlformats.org/drawingml/2006/main" xmlns:r="http://schemas.openxmlformats.org/officeDocument/2006/relationships" xmlns:p="http://schemas.openxmlformats.org/presentationml/2006/main">
  <p:tag name="DVSHAPEID" val="CT8k67plHKlxg8IFwsNfPx"/>
</p:tagLst>
</file>

<file path=ppt/tags/tag45.xml><?xml version="1.0" encoding="utf-8"?>
<p:tagLst xmlns:a="http://schemas.openxmlformats.org/drawingml/2006/main" xmlns:r="http://schemas.openxmlformats.org/officeDocument/2006/relationships" xmlns:p="http://schemas.openxmlformats.org/presentationml/2006/main">
  <p:tag name="DVSHAPEID" val="QMl0O4nejfMaReiuSyJnvS"/>
</p:tagLst>
</file>

<file path=ppt/tags/tag46.xml><?xml version="1.0" encoding="utf-8"?>
<p:tagLst xmlns:a="http://schemas.openxmlformats.org/drawingml/2006/main" xmlns:r="http://schemas.openxmlformats.org/officeDocument/2006/relationships" xmlns:p="http://schemas.openxmlformats.org/presentationml/2006/main">
  <p:tag name="DVSHAPEID" val="FD839VeGYU652mY6ikXsq6"/>
</p:tagLst>
</file>

<file path=ppt/tags/tag47.xml><?xml version="1.0" encoding="utf-8"?>
<p:tagLst xmlns:a="http://schemas.openxmlformats.org/drawingml/2006/main" xmlns:r="http://schemas.openxmlformats.org/officeDocument/2006/relationships" xmlns:p="http://schemas.openxmlformats.org/presentationml/2006/main">
  <p:tag name="DVSHAPEID" val="L6hum1zevr1X7HRLVs0DgR"/>
</p:tagLst>
</file>

<file path=ppt/tags/tag48.xml><?xml version="1.0" encoding="utf-8"?>
<p:tagLst xmlns:a="http://schemas.openxmlformats.org/drawingml/2006/main" xmlns:r="http://schemas.openxmlformats.org/officeDocument/2006/relationships" xmlns:p="http://schemas.openxmlformats.org/presentationml/2006/main">
  <p:tag name="DVSHAPEID" val="3MbWvMgpq2ryS2MFyc6JoE"/>
</p:tagLst>
</file>

<file path=ppt/tags/tag49.xml><?xml version="1.0" encoding="utf-8"?>
<p:tagLst xmlns:a="http://schemas.openxmlformats.org/drawingml/2006/main" xmlns:r="http://schemas.openxmlformats.org/officeDocument/2006/relationships" xmlns:p="http://schemas.openxmlformats.org/presentationml/2006/main">
  <p:tag name="DVSHAPEID" val="35fhexousNPT2ujqvNY51Y"/>
</p:tagLst>
</file>

<file path=ppt/tags/tag5.xml><?xml version="1.0" encoding="utf-8"?>
<p:tagLst xmlns:a="http://schemas.openxmlformats.org/drawingml/2006/main" xmlns:r="http://schemas.openxmlformats.org/officeDocument/2006/relationships" xmlns:p="http://schemas.openxmlformats.org/presentationml/2006/main">
  <p:tag name="DVSHAPEID" val="cRWyjDdfxvwQC3wIBTrfyb"/>
</p:tagLst>
</file>

<file path=ppt/tags/tag50.xml><?xml version="1.0" encoding="utf-8"?>
<p:tagLst xmlns:a="http://schemas.openxmlformats.org/drawingml/2006/main" xmlns:r="http://schemas.openxmlformats.org/officeDocument/2006/relationships" xmlns:p="http://schemas.openxmlformats.org/presentationml/2006/main">
  <p:tag name="DVSHAPEID" val="vyPPZgUNwxtoI5HeyJ1VAE"/>
</p:tagLst>
</file>

<file path=ppt/tags/tag51.xml><?xml version="1.0" encoding="utf-8"?>
<p:tagLst xmlns:a="http://schemas.openxmlformats.org/drawingml/2006/main" xmlns:r="http://schemas.openxmlformats.org/officeDocument/2006/relationships" xmlns:p="http://schemas.openxmlformats.org/presentationml/2006/main">
  <p:tag name="DVSHAPEID" val="JYZhl8HjKjD4zHrpx8AEgi"/>
</p:tagLst>
</file>

<file path=ppt/tags/tag52.xml><?xml version="1.0" encoding="utf-8"?>
<p:tagLst xmlns:a="http://schemas.openxmlformats.org/drawingml/2006/main" xmlns:r="http://schemas.openxmlformats.org/officeDocument/2006/relationships" xmlns:p="http://schemas.openxmlformats.org/presentationml/2006/main">
  <p:tag name="DVSHAPEID" val="qDLdJgff46oRPRPIUM5dMa"/>
</p:tagLst>
</file>

<file path=ppt/tags/tag53.xml><?xml version="1.0" encoding="utf-8"?>
<p:tagLst xmlns:a="http://schemas.openxmlformats.org/drawingml/2006/main" xmlns:r="http://schemas.openxmlformats.org/officeDocument/2006/relationships" xmlns:p="http://schemas.openxmlformats.org/presentationml/2006/main">
  <p:tag name="DVSHAPEID" val="LEw0N8bSkVnrxlv8oq4vex"/>
</p:tagLst>
</file>

<file path=ppt/tags/tag54.xml><?xml version="1.0" encoding="utf-8"?>
<p:tagLst xmlns:a="http://schemas.openxmlformats.org/drawingml/2006/main" xmlns:r="http://schemas.openxmlformats.org/officeDocument/2006/relationships" xmlns:p="http://schemas.openxmlformats.org/presentationml/2006/main">
  <p:tag name="DVSHAPEID" val="GHRAzPdOz3vgS7GJt64bLs"/>
</p:tagLst>
</file>

<file path=ppt/tags/tag55.xml><?xml version="1.0" encoding="utf-8"?>
<p:tagLst xmlns:a="http://schemas.openxmlformats.org/drawingml/2006/main" xmlns:r="http://schemas.openxmlformats.org/officeDocument/2006/relationships" xmlns:p="http://schemas.openxmlformats.org/presentationml/2006/main">
  <p:tag name="DVSHAPEID" val="6XA5ra69qIGobAzPczHhJX"/>
</p:tagLst>
</file>

<file path=ppt/tags/tag56.xml><?xml version="1.0" encoding="utf-8"?>
<p:tagLst xmlns:a="http://schemas.openxmlformats.org/drawingml/2006/main" xmlns:r="http://schemas.openxmlformats.org/officeDocument/2006/relationships" xmlns:p="http://schemas.openxmlformats.org/presentationml/2006/main">
  <p:tag name="DVSHAPEID" val="ZVoNV38LA9QAHKJcAmZDUK"/>
</p:tagLst>
</file>

<file path=ppt/tags/tag57.xml><?xml version="1.0" encoding="utf-8"?>
<p:tagLst xmlns:a="http://schemas.openxmlformats.org/drawingml/2006/main" xmlns:r="http://schemas.openxmlformats.org/officeDocument/2006/relationships" xmlns:p="http://schemas.openxmlformats.org/presentationml/2006/main">
  <p:tag name="DVSHAPEID" val="JjJS6kqvvH19XFGEf30F8w"/>
</p:tagLst>
</file>

<file path=ppt/tags/tag58.xml><?xml version="1.0" encoding="utf-8"?>
<p:tagLst xmlns:a="http://schemas.openxmlformats.org/drawingml/2006/main" xmlns:r="http://schemas.openxmlformats.org/officeDocument/2006/relationships" xmlns:p="http://schemas.openxmlformats.org/presentationml/2006/main">
  <p:tag name="DVSHAPEID" val="kN29dGAvnNaBc8guc4Vd9R"/>
</p:tagLst>
</file>

<file path=ppt/tags/tag59.xml><?xml version="1.0" encoding="utf-8"?>
<p:tagLst xmlns:a="http://schemas.openxmlformats.org/drawingml/2006/main" xmlns:r="http://schemas.openxmlformats.org/officeDocument/2006/relationships" xmlns:p="http://schemas.openxmlformats.org/presentationml/2006/main">
  <p:tag name="DVSHAPEID" val="sVrQXj7HqlgoqVcaxPqOo3"/>
</p:tagLst>
</file>

<file path=ppt/tags/tag6.xml><?xml version="1.0" encoding="utf-8"?>
<p:tagLst xmlns:a="http://schemas.openxmlformats.org/drawingml/2006/main" xmlns:r="http://schemas.openxmlformats.org/officeDocument/2006/relationships" xmlns:p="http://schemas.openxmlformats.org/presentationml/2006/main">
  <p:tag name="DVSHAPEID" val="yFdohjTgivxy6HYd44gmrE"/>
</p:tagLst>
</file>

<file path=ppt/tags/tag60.xml><?xml version="1.0" encoding="utf-8"?>
<p:tagLst xmlns:a="http://schemas.openxmlformats.org/drawingml/2006/main" xmlns:r="http://schemas.openxmlformats.org/officeDocument/2006/relationships" xmlns:p="http://schemas.openxmlformats.org/presentationml/2006/main">
  <p:tag name="DVSHAPEID" val="dwoh9uBenwitk6InJhnFmO"/>
</p:tagLst>
</file>

<file path=ppt/tags/tag61.xml><?xml version="1.0" encoding="utf-8"?>
<p:tagLst xmlns:a="http://schemas.openxmlformats.org/drawingml/2006/main" xmlns:r="http://schemas.openxmlformats.org/officeDocument/2006/relationships" xmlns:p="http://schemas.openxmlformats.org/presentationml/2006/main">
  <p:tag name="DVSHAPEID" val="kNHki2w6NltpIVsF9C5cYK"/>
</p:tagLst>
</file>

<file path=ppt/tags/tag62.xml><?xml version="1.0" encoding="utf-8"?>
<p:tagLst xmlns:a="http://schemas.openxmlformats.org/drawingml/2006/main" xmlns:r="http://schemas.openxmlformats.org/officeDocument/2006/relationships" xmlns:p="http://schemas.openxmlformats.org/presentationml/2006/main">
  <p:tag name="DVSHAPEID" val="tIBEWuId5sqHXQcA4HrIvw"/>
</p:tagLst>
</file>

<file path=ppt/tags/tag63.xml><?xml version="1.0" encoding="utf-8"?>
<p:tagLst xmlns:a="http://schemas.openxmlformats.org/drawingml/2006/main" xmlns:r="http://schemas.openxmlformats.org/officeDocument/2006/relationships" xmlns:p="http://schemas.openxmlformats.org/presentationml/2006/main">
  <p:tag name="DVSHAPEID" val="831e5N6JcJorarfWj2Zj9C"/>
</p:tagLst>
</file>

<file path=ppt/tags/tag64.xml><?xml version="1.0" encoding="utf-8"?>
<p:tagLst xmlns:a="http://schemas.openxmlformats.org/drawingml/2006/main" xmlns:r="http://schemas.openxmlformats.org/officeDocument/2006/relationships" xmlns:p="http://schemas.openxmlformats.org/presentationml/2006/main">
  <p:tag name="DVSHAPEID" val="JK4aCKCZI7nXAyCHoU6mgG"/>
</p:tagLst>
</file>

<file path=ppt/tags/tag65.xml><?xml version="1.0" encoding="utf-8"?>
<p:tagLst xmlns:a="http://schemas.openxmlformats.org/drawingml/2006/main" xmlns:r="http://schemas.openxmlformats.org/officeDocument/2006/relationships" xmlns:p="http://schemas.openxmlformats.org/presentationml/2006/main">
  <p:tag name="DVSHAPEID" val="jvFLl8opIcmvjg9Vam6c0g"/>
</p:tagLst>
</file>

<file path=ppt/tags/tag66.xml><?xml version="1.0" encoding="utf-8"?>
<p:tagLst xmlns:a="http://schemas.openxmlformats.org/drawingml/2006/main" xmlns:r="http://schemas.openxmlformats.org/officeDocument/2006/relationships" xmlns:p="http://schemas.openxmlformats.org/presentationml/2006/main">
  <p:tag name="DVSHAPEID" val="3dRGkBD4cMm3ryuRpuBjob"/>
</p:tagLst>
</file>

<file path=ppt/tags/tag67.xml><?xml version="1.0" encoding="utf-8"?>
<p:tagLst xmlns:a="http://schemas.openxmlformats.org/drawingml/2006/main" xmlns:r="http://schemas.openxmlformats.org/officeDocument/2006/relationships" xmlns:p="http://schemas.openxmlformats.org/presentationml/2006/main">
  <p:tag name="DVSHAPEID" val="A4fmytKJg4G2ssTEONLEZz"/>
</p:tagLst>
</file>

<file path=ppt/tags/tag68.xml><?xml version="1.0" encoding="utf-8"?>
<p:tagLst xmlns:a="http://schemas.openxmlformats.org/drawingml/2006/main" xmlns:r="http://schemas.openxmlformats.org/officeDocument/2006/relationships" xmlns:p="http://schemas.openxmlformats.org/presentationml/2006/main">
  <p:tag name="DVSHAPEID" val="9fPAqjXCAGSRCMrX39kswi"/>
</p:tagLst>
</file>

<file path=ppt/tags/tag69.xml><?xml version="1.0" encoding="utf-8"?>
<p:tagLst xmlns:a="http://schemas.openxmlformats.org/drawingml/2006/main" xmlns:r="http://schemas.openxmlformats.org/officeDocument/2006/relationships" xmlns:p="http://schemas.openxmlformats.org/presentationml/2006/main">
  <p:tag name="DVSHAPEID" val="no62XKGOxKc1UZwX3qMDtZ"/>
</p:tagLst>
</file>

<file path=ppt/tags/tag7.xml><?xml version="1.0" encoding="utf-8"?>
<p:tagLst xmlns:a="http://schemas.openxmlformats.org/drawingml/2006/main" xmlns:r="http://schemas.openxmlformats.org/officeDocument/2006/relationships" xmlns:p="http://schemas.openxmlformats.org/presentationml/2006/main">
  <p:tag name="DVSHAPEID" val="TmlYRWlDEqw0ihkUmTlhc0"/>
</p:tagLst>
</file>

<file path=ppt/tags/tag70.xml><?xml version="1.0" encoding="utf-8"?>
<p:tagLst xmlns:a="http://schemas.openxmlformats.org/drawingml/2006/main" xmlns:r="http://schemas.openxmlformats.org/officeDocument/2006/relationships" xmlns:p="http://schemas.openxmlformats.org/presentationml/2006/main">
  <p:tag name="DVSHAPEID" val="aBP6dQJCjw2RSquoldWM98"/>
</p:tagLst>
</file>

<file path=ppt/tags/tag71.xml><?xml version="1.0" encoding="utf-8"?>
<p:tagLst xmlns:a="http://schemas.openxmlformats.org/drawingml/2006/main" xmlns:r="http://schemas.openxmlformats.org/officeDocument/2006/relationships" xmlns:p="http://schemas.openxmlformats.org/presentationml/2006/main">
  <p:tag name="DVSHAPEID" val="EBRrr66UGSOoeucQxP4VrF"/>
</p:tagLst>
</file>

<file path=ppt/tags/tag72.xml><?xml version="1.0" encoding="utf-8"?>
<p:tagLst xmlns:a="http://schemas.openxmlformats.org/drawingml/2006/main" xmlns:r="http://schemas.openxmlformats.org/officeDocument/2006/relationships" xmlns:p="http://schemas.openxmlformats.org/presentationml/2006/main">
  <p:tag name="DVSHAPEID" val="Y376sE4zHGP2WeeMpDvoQ9"/>
</p:tagLst>
</file>

<file path=ppt/tags/tag73.xml><?xml version="1.0" encoding="utf-8"?>
<p:tagLst xmlns:a="http://schemas.openxmlformats.org/drawingml/2006/main" xmlns:r="http://schemas.openxmlformats.org/officeDocument/2006/relationships" xmlns:p="http://schemas.openxmlformats.org/presentationml/2006/main">
  <p:tag name="DVSHAPEID" val="2uc0buF6IdGZCOkkErP7b8"/>
</p:tagLst>
</file>

<file path=ppt/tags/tag74.xml><?xml version="1.0" encoding="utf-8"?>
<p:tagLst xmlns:a="http://schemas.openxmlformats.org/drawingml/2006/main" xmlns:r="http://schemas.openxmlformats.org/officeDocument/2006/relationships" xmlns:p="http://schemas.openxmlformats.org/presentationml/2006/main">
  <p:tag name="DVSHAPEID" val="ycxXCLqrp2PO0CUrtATBYB"/>
</p:tagLst>
</file>

<file path=ppt/tags/tag75.xml><?xml version="1.0" encoding="utf-8"?>
<p:tagLst xmlns:a="http://schemas.openxmlformats.org/drawingml/2006/main" xmlns:r="http://schemas.openxmlformats.org/officeDocument/2006/relationships" xmlns:p="http://schemas.openxmlformats.org/presentationml/2006/main">
  <p:tag name="DVSHAPEID" val="lXBqr4Z4zJYUWZseSUGgOE"/>
</p:tagLst>
</file>

<file path=ppt/tags/tag76.xml><?xml version="1.0" encoding="utf-8"?>
<p:tagLst xmlns:a="http://schemas.openxmlformats.org/drawingml/2006/main" xmlns:r="http://schemas.openxmlformats.org/officeDocument/2006/relationships" xmlns:p="http://schemas.openxmlformats.org/presentationml/2006/main">
  <p:tag name="DVSHAPEID" val="aOOHqcYfdA9WQAmbjlrls5"/>
</p:tagLst>
</file>

<file path=ppt/tags/tag77.xml><?xml version="1.0" encoding="utf-8"?>
<p:tagLst xmlns:a="http://schemas.openxmlformats.org/drawingml/2006/main" xmlns:r="http://schemas.openxmlformats.org/officeDocument/2006/relationships" xmlns:p="http://schemas.openxmlformats.org/presentationml/2006/main">
  <p:tag name="DVSHAPEID" val="Q6GUZeHYVHNGNNCKEN5kvo"/>
</p:tagLst>
</file>

<file path=ppt/tags/tag78.xml><?xml version="1.0" encoding="utf-8"?>
<p:tagLst xmlns:a="http://schemas.openxmlformats.org/drawingml/2006/main" xmlns:r="http://schemas.openxmlformats.org/officeDocument/2006/relationships" xmlns:p="http://schemas.openxmlformats.org/presentationml/2006/main">
  <p:tag name="DVSHAPEID" val="K09SRGBkPsb4XH1vdJxfEs"/>
</p:tagLst>
</file>

<file path=ppt/tags/tag79.xml><?xml version="1.0" encoding="utf-8"?>
<p:tagLst xmlns:a="http://schemas.openxmlformats.org/drawingml/2006/main" xmlns:r="http://schemas.openxmlformats.org/officeDocument/2006/relationships" xmlns:p="http://schemas.openxmlformats.org/presentationml/2006/main">
  <p:tag name="DVSHAPEID" val="89MyzzHEg8AslFL6n0mASl"/>
</p:tagLst>
</file>

<file path=ppt/tags/tag8.xml><?xml version="1.0" encoding="utf-8"?>
<p:tagLst xmlns:a="http://schemas.openxmlformats.org/drawingml/2006/main" xmlns:r="http://schemas.openxmlformats.org/officeDocument/2006/relationships" xmlns:p="http://schemas.openxmlformats.org/presentationml/2006/main">
  <p:tag name="DVSHAPEID" val="i4XOKoPnZcKULR2isWUEQ7"/>
</p:tagLst>
</file>

<file path=ppt/tags/tag80.xml><?xml version="1.0" encoding="utf-8"?>
<p:tagLst xmlns:a="http://schemas.openxmlformats.org/drawingml/2006/main" xmlns:r="http://schemas.openxmlformats.org/officeDocument/2006/relationships" xmlns:p="http://schemas.openxmlformats.org/presentationml/2006/main">
  <p:tag name="DVSHAPEID" val="vJPUI8zmMfJiRZ5i72Cac3"/>
</p:tagLst>
</file>

<file path=ppt/tags/tag81.xml><?xml version="1.0" encoding="utf-8"?>
<p:tagLst xmlns:a="http://schemas.openxmlformats.org/drawingml/2006/main" xmlns:r="http://schemas.openxmlformats.org/officeDocument/2006/relationships" xmlns:p="http://schemas.openxmlformats.org/presentationml/2006/main">
  <p:tag name="DVSHAPEID" val="tvmlK6mwT3zNE3JFQy4Umk"/>
</p:tagLst>
</file>

<file path=ppt/tags/tag82.xml><?xml version="1.0" encoding="utf-8"?>
<p:tagLst xmlns:a="http://schemas.openxmlformats.org/drawingml/2006/main" xmlns:r="http://schemas.openxmlformats.org/officeDocument/2006/relationships" xmlns:p="http://schemas.openxmlformats.org/presentationml/2006/main">
  <p:tag name="DVSHAPEID" val="I3OL14TjYI8rfkxmntZfmF"/>
</p:tagLst>
</file>

<file path=ppt/tags/tag83.xml><?xml version="1.0" encoding="utf-8"?>
<p:tagLst xmlns:a="http://schemas.openxmlformats.org/drawingml/2006/main" xmlns:r="http://schemas.openxmlformats.org/officeDocument/2006/relationships" xmlns:p="http://schemas.openxmlformats.org/presentationml/2006/main">
  <p:tag name="DVSHAPEID" val="I4k2zrb35iH8MjxY5hDz5R"/>
</p:tagLst>
</file>

<file path=ppt/tags/tag84.xml><?xml version="1.0" encoding="utf-8"?>
<p:tagLst xmlns:a="http://schemas.openxmlformats.org/drawingml/2006/main" xmlns:r="http://schemas.openxmlformats.org/officeDocument/2006/relationships" xmlns:p="http://schemas.openxmlformats.org/presentationml/2006/main">
  <p:tag name="DVSHAPEID" val="EdOp7uaBU6Y3kJrYvs7UCQ"/>
</p:tagLst>
</file>

<file path=ppt/tags/tag85.xml><?xml version="1.0" encoding="utf-8"?>
<p:tagLst xmlns:a="http://schemas.openxmlformats.org/drawingml/2006/main" xmlns:r="http://schemas.openxmlformats.org/officeDocument/2006/relationships" xmlns:p="http://schemas.openxmlformats.org/presentationml/2006/main">
  <p:tag name="DVSHAPEID" val="K6xeOpoICNzRq7dakHTuoA"/>
</p:tagLst>
</file>

<file path=ppt/tags/tag86.xml><?xml version="1.0" encoding="utf-8"?>
<p:tagLst xmlns:a="http://schemas.openxmlformats.org/drawingml/2006/main" xmlns:r="http://schemas.openxmlformats.org/officeDocument/2006/relationships" xmlns:p="http://schemas.openxmlformats.org/presentationml/2006/main">
  <p:tag name="DVSHAPEID" val="aJYNx6MbrbeNsHSSFLdcub"/>
</p:tagLst>
</file>

<file path=ppt/tags/tag87.xml><?xml version="1.0" encoding="utf-8"?>
<p:tagLst xmlns:a="http://schemas.openxmlformats.org/drawingml/2006/main" xmlns:r="http://schemas.openxmlformats.org/officeDocument/2006/relationships" xmlns:p="http://schemas.openxmlformats.org/presentationml/2006/main">
  <p:tag name="DVSHAPEID" val="ttjjLk8q18saWNf0RhVrlo"/>
</p:tagLst>
</file>

<file path=ppt/tags/tag88.xml><?xml version="1.0" encoding="utf-8"?>
<p:tagLst xmlns:a="http://schemas.openxmlformats.org/drawingml/2006/main" xmlns:r="http://schemas.openxmlformats.org/officeDocument/2006/relationships" xmlns:p="http://schemas.openxmlformats.org/presentationml/2006/main">
  <p:tag name="DVSHAPEID" val="CCFwir17gc6Ygvudlr30a5"/>
</p:tagLst>
</file>

<file path=ppt/tags/tag89.xml><?xml version="1.0" encoding="utf-8"?>
<p:tagLst xmlns:a="http://schemas.openxmlformats.org/drawingml/2006/main" xmlns:r="http://schemas.openxmlformats.org/officeDocument/2006/relationships" xmlns:p="http://schemas.openxmlformats.org/presentationml/2006/main">
  <p:tag name="DVSHAPEID" val="lhL4DFUVg3P5QHEe2GpURg"/>
</p:tagLst>
</file>

<file path=ppt/tags/tag9.xml><?xml version="1.0" encoding="utf-8"?>
<p:tagLst xmlns:a="http://schemas.openxmlformats.org/drawingml/2006/main" xmlns:r="http://schemas.openxmlformats.org/officeDocument/2006/relationships" xmlns:p="http://schemas.openxmlformats.org/presentationml/2006/main">
  <p:tag name="DVSHAPEID" val="25oHS9Hm0arS3h02cXNhqk"/>
</p:tagLst>
</file>

<file path=ppt/tags/tag90.xml><?xml version="1.0" encoding="utf-8"?>
<p:tagLst xmlns:a="http://schemas.openxmlformats.org/drawingml/2006/main" xmlns:r="http://schemas.openxmlformats.org/officeDocument/2006/relationships" xmlns:p="http://schemas.openxmlformats.org/presentationml/2006/main">
  <p:tag name="DVSHAPEID" val="4XwKwEWunkdwhnLdNmdlV2"/>
</p:tagLst>
</file>

<file path=ppt/tags/tag91.xml><?xml version="1.0" encoding="utf-8"?>
<p:tagLst xmlns:a="http://schemas.openxmlformats.org/drawingml/2006/main" xmlns:r="http://schemas.openxmlformats.org/officeDocument/2006/relationships" xmlns:p="http://schemas.openxmlformats.org/presentationml/2006/main">
  <p:tag name="DVSHAPEID" val="9bFNy6pmBgd4dNyT8fZLFu"/>
</p:tagLst>
</file>

<file path=ppt/tags/tag92.xml><?xml version="1.0" encoding="utf-8"?>
<p:tagLst xmlns:a="http://schemas.openxmlformats.org/drawingml/2006/main" xmlns:r="http://schemas.openxmlformats.org/officeDocument/2006/relationships" xmlns:p="http://schemas.openxmlformats.org/presentationml/2006/main">
  <p:tag name="DVSECTIONID" val="xTcP34wececaeaZYqqOGPh"/>
</p:tagLst>
</file>

<file path=ppt/tags/tag93.xml><?xml version="1.0" encoding="utf-8"?>
<p:tagLst xmlns:a="http://schemas.openxmlformats.org/drawingml/2006/main" xmlns:r="http://schemas.openxmlformats.org/officeDocument/2006/relationships" xmlns:p="http://schemas.openxmlformats.org/presentationml/2006/main">
  <p:tag name="DVSHAPEID" val="lKgMgMtpPMYxR2RlE2xRaO"/>
</p:tagLst>
</file>

<file path=ppt/tags/tag94.xml><?xml version="1.0" encoding="utf-8"?>
<p:tagLst xmlns:a="http://schemas.openxmlformats.org/drawingml/2006/main" xmlns:r="http://schemas.openxmlformats.org/officeDocument/2006/relationships" xmlns:p="http://schemas.openxmlformats.org/presentationml/2006/main">
  <p:tag name="DVSHAPEID" val="6YRwRohnkYac4MFU9lQqf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9667</TotalTime>
  <Words>1107</Words>
  <Application>Microsoft Office PowerPoint</Application>
  <PresentationFormat>On-screen Show (4:3)</PresentationFormat>
  <Paragraphs>248</Paragraphs>
  <Slides>24</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Clarity</vt:lpstr>
      <vt:lpstr>APA Style</vt:lpstr>
      <vt:lpstr>Presentation Overview</vt:lpstr>
      <vt:lpstr>Why APA?</vt:lpstr>
      <vt:lpstr>What does it mean to credit sources?</vt:lpstr>
      <vt:lpstr>Why credit sources?</vt:lpstr>
      <vt:lpstr>What should you credit?</vt:lpstr>
      <vt:lpstr>In-Text Citation Format</vt:lpstr>
      <vt:lpstr>In-Text Citation Format</vt:lpstr>
      <vt:lpstr>In-Text Citations with Quotations (under 40 words)</vt:lpstr>
      <vt:lpstr>In-Text Citations</vt:lpstr>
      <vt:lpstr>Paraphrasing </vt:lpstr>
      <vt:lpstr>PowerPoint Presentation</vt:lpstr>
      <vt:lpstr>Let’s Practice!</vt:lpstr>
      <vt:lpstr>Let’s Practice!</vt:lpstr>
      <vt:lpstr>Let’s Practice!</vt:lpstr>
      <vt:lpstr>Let’s Practice!</vt:lpstr>
      <vt:lpstr>Let’s Practice!</vt:lpstr>
      <vt:lpstr>Let’s Practice!</vt:lpstr>
      <vt:lpstr>In-Text Citations: Multiple Authors</vt:lpstr>
      <vt:lpstr>In-Text Citations: Other Variations</vt:lpstr>
      <vt:lpstr>In-Text Citations: Other Variations</vt:lpstr>
      <vt:lpstr>PowerPoint Presentation</vt:lpstr>
      <vt:lpstr>EXIT TICKET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Lawson, Tyeisha L</cp:lastModifiedBy>
  <cp:revision>148</cp:revision>
  <cp:lastPrinted>2012-10-10T02:52:43Z</cp:lastPrinted>
  <dcterms:created xsi:type="dcterms:W3CDTF">2012-10-11T01:08:18Z</dcterms:created>
  <dcterms:modified xsi:type="dcterms:W3CDTF">2019-02-20T14:39:33Z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1nMjxGW83Zps3Ih4w5QZRjxLu9HH2HIaZ2NVLwkHPYzQ</vt:lpwstr>
  </property>
  <property fmtid="{D5CDD505-2E9C-101B-9397-08002B2CF9AE}" pid="4" name="Google.Documents.RevisionId">
    <vt:lpwstr>10087602537512464928</vt:lpwstr>
  </property>
  <property fmtid="{D5CDD505-2E9C-101B-9397-08002B2CF9AE}" pid="5" name="Google.Documents.PluginVersion">
    <vt:lpwstr>2.0.2662.553</vt:lpwstr>
  </property>
  <property fmtid="{D5CDD505-2E9C-101B-9397-08002B2CF9AE}" pid="6" name="Google.Documents.MergeIncapabilityFlags">
    <vt:i4>0</vt:i4>
  </property>
</Properties>
</file>